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61" r:id="rId3"/>
    <p:sldId id="284" r:id="rId4"/>
    <p:sldId id="264" r:id="rId5"/>
    <p:sldId id="265" r:id="rId6"/>
    <p:sldId id="267" r:id="rId7"/>
    <p:sldId id="269" r:id="rId8"/>
    <p:sldId id="268" r:id="rId9"/>
    <p:sldId id="275" r:id="rId10"/>
    <p:sldId id="292" r:id="rId11"/>
    <p:sldId id="274" r:id="rId12"/>
    <p:sldId id="288" r:id="rId13"/>
    <p:sldId id="289" r:id="rId14"/>
    <p:sldId id="290" r:id="rId15"/>
    <p:sldId id="291" r:id="rId16"/>
    <p:sldId id="276" r:id="rId17"/>
    <p:sldId id="277" r:id="rId18"/>
    <p:sldId id="278" r:id="rId19"/>
    <p:sldId id="286" r:id="rId20"/>
    <p:sldId id="287" r:id="rId21"/>
    <p:sldId id="294" r:id="rId22"/>
    <p:sldId id="293" r:id="rId23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C9074"/>
    <a:srgbClr val="88A945"/>
    <a:srgbClr val="3DA5C1"/>
    <a:srgbClr val="409A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0"/>
  </p:normalViewPr>
  <p:slideViewPr>
    <p:cSldViewPr>
      <p:cViewPr varScale="1">
        <p:scale>
          <a:sx n="73" d="100"/>
          <a:sy n="73" d="100"/>
        </p:scale>
        <p:origin x="600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4DA69-39AC-4BCE-BAAF-9494DAECB489}" type="datetimeFigureOut">
              <a:rPr lang="pt-BR" smtClean="0"/>
              <a:t>20/03/2023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32587-5E1E-419E-9645-EEA7B83CB5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8874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32587-5E1E-419E-9645-EEA7B83CB5B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817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53869" y="1583857"/>
            <a:ext cx="8780261" cy="726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rgbClr val="03215C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84441" y="5411229"/>
            <a:ext cx="14119116" cy="1720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3215C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03215C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3215C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03215C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03215C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15027"/>
            <a:ext cx="18288000" cy="1143000"/>
          </a:xfrm>
          <a:custGeom>
            <a:avLst/>
            <a:gdLst/>
            <a:ahLst/>
            <a:cxnLst/>
            <a:rect l="l" t="t" r="r" b="b"/>
            <a:pathLst>
              <a:path w="18288000" h="1143000">
                <a:moveTo>
                  <a:pt x="0" y="0"/>
                </a:moveTo>
                <a:lnTo>
                  <a:pt x="18288001" y="0"/>
                </a:lnTo>
                <a:lnTo>
                  <a:pt x="18288001" y="1142999"/>
                </a:lnTo>
                <a:lnTo>
                  <a:pt x="0" y="1142999"/>
                </a:lnTo>
                <a:lnTo>
                  <a:pt x="0" y="0"/>
                </a:lnTo>
                <a:close/>
              </a:path>
            </a:pathLst>
          </a:custGeom>
          <a:solidFill>
            <a:srgbClr val="032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16012"/>
            <a:ext cx="18288000" cy="1143000"/>
          </a:xfrm>
          <a:custGeom>
            <a:avLst/>
            <a:gdLst/>
            <a:ahLst/>
            <a:cxnLst/>
            <a:rect l="l" t="t" r="r" b="b"/>
            <a:pathLst>
              <a:path w="18288000" h="1143000">
                <a:moveTo>
                  <a:pt x="0" y="0"/>
                </a:moveTo>
                <a:lnTo>
                  <a:pt x="18288001" y="0"/>
                </a:lnTo>
                <a:lnTo>
                  <a:pt x="18288001" y="1142999"/>
                </a:lnTo>
                <a:lnTo>
                  <a:pt x="0" y="1142999"/>
                </a:lnTo>
                <a:lnTo>
                  <a:pt x="0" y="0"/>
                </a:lnTo>
                <a:close/>
              </a:path>
            </a:pathLst>
          </a:custGeom>
          <a:solidFill>
            <a:srgbClr val="032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"/>
            <a:ext cx="18287999" cy="43814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9781674"/>
            <a:ext cx="8118803" cy="50532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790420" y="9615494"/>
            <a:ext cx="2219324" cy="51434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907894" y="9482856"/>
            <a:ext cx="647699" cy="6476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21253" y="1583858"/>
            <a:ext cx="13445492" cy="726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rgbClr val="03215C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1642" y="2608483"/>
            <a:ext cx="16095980" cy="4524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3215C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3.png"/><Relationship Id="rId7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3.png"/><Relationship Id="rId7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jpg"/><Relationship Id="rId9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3.png"/><Relationship Id="rId7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jpg"/><Relationship Id="rId9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g"/><Relationship Id="rId5" Type="http://schemas.openxmlformats.org/officeDocument/2006/relationships/image" Target="../media/image4.png"/><Relationship Id="rId10" Type="http://schemas.openxmlformats.org/officeDocument/2006/relationships/image" Target="../media/image40.png"/><Relationship Id="rId4" Type="http://schemas.openxmlformats.org/officeDocument/2006/relationships/image" Target="../media/image3.jp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9806975"/>
            <a:ext cx="8105774" cy="48002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8103018" y="0"/>
            <a:ext cx="10185400" cy="430530"/>
          </a:xfrm>
          <a:custGeom>
            <a:avLst/>
            <a:gdLst/>
            <a:ahLst/>
            <a:cxnLst/>
            <a:rect l="l" t="t" r="r" b="b"/>
            <a:pathLst>
              <a:path w="10185400" h="430530">
                <a:moveTo>
                  <a:pt x="10184981" y="430205"/>
                </a:moveTo>
                <a:lnTo>
                  <a:pt x="0" y="430205"/>
                </a:lnTo>
                <a:lnTo>
                  <a:pt x="0" y="0"/>
                </a:lnTo>
                <a:lnTo>
                  <a:pt x="10184981" y="0"/>
                </a:lnTo>
                <a:lnTo>
                  <a:pt x="10184981" y="430205"/>
                </a:lnTo>
                <a:close/>
              </a:path>
            </a:pathLst>
          </a:custGeom>
          <a:solidFill>
            <a:srgbClr val="66A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74011" y="0"/>
            <a:ext cx="7510780" cy="190500"/>
          </a:xfrm>
          <a:custGeom>
            <a:avLst/>
            <a:gdLst/>
            <a:ahLst/>
            <a:cxnLst/>
            <a:rect l="l" t="t" r="r" b="b"/>
            <a:pathLst>
              <a:path w="7510780" h="190500">
                <a:moveTo>
                  <a:pt x="7510437" y="190499"/>
                </a:moveTo>
                <a:lnTo>
                  <a:pt x="0" y="190499"/>
                </a:lnTo>
                <a:lnTo>
                  <a:pt x="0" y="0"/>
                </a:lnTo>
                <a:lnTo>
                  <a:pt x="7510437" y="0"/>
                </a:lnTo>
                <a:lnTo>
                  <a:pt x="7510437" y="190499"/>
                </a:lnTo>
                <a:close/>
              </a:path>
            </a:pathLst>
          </a:custGeom>
          <a:solidFill>
            <a:srgbClr val="00367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907894" y="9475604"/>
            <a:ext cx="3273919" cy="6572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907894" y="374606"/>
            <a:ext cx="3590056" cy="347055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86583" y="6129527"/>
            <a:ext cx="13587983" cy="2337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FB982A-7E2E-7733-2A9C-63D245EF6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19300"/>
            <a:ext cx="17678400" cy="6709529"/>
          </a:xfrm>
        </p:spPr>
        <p:txBody>
          <a:bodyPr/>
          <a:lstStyle/>
          <a:p>
            <a:r>
              <a:rPr lang="pt-BR" sz="3000" dirty="0"/>
              <a:t>Rendimentos Tributáveis</a:t>
            </a:r>
            <a:br>
              <a:rPr lang="pt-BR" sz="3000" dirty="0"/>
            </a:br>
            <a:r>
              <a:rPr lang="pt-BR" sz="3000" dirty="0"/>
              <a:t>(-) Deduções Legais:</a:t>
            </a:r>
            <a:br>
              <a:rPr lang="pt-BR" sz="3000" dirty="0"/>
            </a:br>
            <a:r>
              <a:rPr lang="pt-BR" sz="3000" dirty="0"/>
              <a:t>	Previdência Social</a:t>
            </a:r>
            <a:br>
              <a:rPr lang="pt-BR" sz="3000" dirty="0"/>
            </a:br>
            <a:r>
              <a:rPr lang="pt-BR" sz="3000" dirty="0"/>
              <a:t>	Dependentes</a:t>
            </a:r>
            <a:br>
              <a:rPr lang="pt-BR" sz="3000" dirty="0"/>
            </a:br>
            <a:r>
              <a:rPr lang="pt-BR" sz="3000" dirty="0"/>
              <a:t>	Despesas com Instrução</a:t>
            </a:r>
            <a:br>
              <a:rPr lang="pt-BR" sz="3000" dirty="0"/>
            </a:br>
            <a:r>
              <a:rPr lang="pt-BR" sz="3000" dirty="0"/>
              <a:t>	Despesas Médicas</a:t>
            </a:r>
            <a:br>
              <a:rPr lang="pt-BR" sz="3000" dirty="0"/>
            </a:br>
            <a:r>
              <a:rPr lang="pt-BR" sz="3000" dirty="0"/>
              <a:t>	Pensão Alimentícia </a:t>
            </a:r>
            <a:br>
              <a:rPr lang="pt-BR" sz="3000" dirty="0"/>
            </a:br>
            <a:r>
              <a:rPr lang="pt-BR" sz="3000" dirty="0"/>
              <a:t>	Livro Caixa</a:t>
            </a:r>
            <a:br>
              <a:rPr lang="pt-BR" sz="3000" dirty="0"/>
            </a:br>
            <a:r>
              <a:rPr lang="pt-BR" sz="3000" dirty="0"/>
              <a:t>= Base de Cálculo do IR </a:t>
            </a:r>
            <a:br>
              <a:rPr lang="pt-BR" sz="3000" dirty="0"/>
            </a:br>
            <a:r>
              <a:rPr lang="pt-BR" sz="3000" dirty="0"/>
              <a:t>= </a:t>
            </a:r>
            <a:r>
              <a:rPr lang="pt-BR" sz="3000" dirty="0">
                <a:solidFill>
                  <a:srgbClr val="FF0000"/>
                </a:solidFill>
              </a:rPr>
              <a:t>IMPOSTO DEVIDO (6% destinação)</a:t>
            </a:r>
            <a:br>
              <a:rPr lang="pt-BR" sz="3000" dirty="0">
                <a:solidFill>
                  <a:srgbClr val="FF0000"/>
                </a:solidFill>
              </a:rPr>
            </a:br>
            <a:r>
              <a:rPr lang="pt-BR" sz="3000" dirty="0"/>
              <a:t>(-) Imposto retido na fonte</a:t>
            </a:r>
            <a:br>
              <a:rPr lang="pt-BR" sz="3000" dirty="0"/>
            </a:br>
            <a:r>
              <a:rPr lang="pt-BR" sz="3000" dirty="0"/>
              <a:t>(-) Destinações</a:t>
            </a:r>
            <a:br>
              <a:rPr lang="pt-BR" sz="3000" dirty="0"/>
            </a:br>
            <a:r>
              <a:rPr lang="pt-BR" sz="3000" dirty="0"/>
              <a:t>= Imposto a PAGAR ou a RESTITUIR</a:t>
            </a:r>
            <a:br>
              <a:rPr lang="pt-BR" dirty="0"/>
            </a:b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9BA3553-E706-DB08-3FE8-1BAB936EB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100" y="4948974"/>
            <a:ext cx="8839199" cy="23702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Seta: da Esquerda para a Direita 10">
            <a:extLst>
              <a:ext uri="{FF2B5EF4-FFF2-40B4-BE49-F238E27FC236}">
                <a16:creationId xmlns:a16="http://schemas.microsoft.com/office/drawing/2014/main" id="{B9BE3FD2-73EE-AC2E-E685-4A48DA16C60E}"/>
              </a:ext>
            </a:extLst>
          </p:cNvPr>
          <p:cNvSpPr/>
          <p:nvPr/>
        </p:nvSpPr>
        <p:spPr>
          <a:xfrm>
            <a:off x="5715000" y="5753100"/>
            <a:ext cx="2590800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109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358265"/>
            <a:chOff x="0" y="0"/>
            <a:chExt cx="18288000" cy="1358265"/>
          </a:xfrm>
        </p:grpSpPr>
        <p:sp>
          <p:nvSpPr>
            <p:cNvPr id="3" name="object 3"/>
            <p:cNvSpPr/>
            <p:nvPr/>
          </p:nvSpPr>
          <p:spPr>
            <a:xfrm>
              <a:off x="0" y="215020"/>
              <a:ext cx="18288000" cy="1143000"/>
            </a:xfrm>
            <a:custGeom>
              <a:avLst/>
              <a:gdLst/>
              <a:ahLst/>
              <a:cxnLst/>
              <a:rect l="l" t="t" r="r" b="b"/>
              <a:pathLst>
                <a:path w="18288000" h="1143000">
                  <a:moveTo>
                    <a:pt x="0" y="0"/>
                  </a:moveTo>
                  <a:lnTo>
                    <a:pt x="18288001" y="0"/>
                  </a:lnTo>
                  <a:lnTo>
                    <a:pt x="18288001" y="1142999"/>
                  </a:lnTo>
                  <a:lnTo>
                    <a:pt x="0" y="1142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2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437161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48" y="9371614"/>
            <a:ext cx="8137693" cy="91538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817519" y="9614502"/>
            <a:ext cx="2219324" cy="5143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934992" y="9481863"/>
            <a:ext cx="647699" cy="64769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545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Limite</a:t>
            </a:r>
            <a:r>
              <a:rPr spc="-325" dirty="0"/>
              <a:t> </a:t>
            </a:r>
            <a:r>
              <a:rPr spc="-265" dirty="0"/>
              <a:t>Global</a:t>
            </a:r>
            <a:r>
              <a:rPr spc="-320" dirty="0"/>
              <a:t> </a:t>
            </a:r>
            <a:r>
              <a:rPr spc="-280" dirty="0"/>
              <a:t>de</a:t>
            </a:r>
            <a:r>
              <a:rPr spc="-320" dirty="0"/>
              <a:t> </a:t>
            </a:r>
            <a:r>
              <a:rPr spc="-465" dirty="0"/>
              <a:t>6%</a:t>
            </a:r>
            <a:r>
              <a:rPr spc="-320" dirty="0"/>
              <a:t> </a:t>
            </a:r>
            <a:r>
              <a:rPr spc="-70" dirty="0"/>
              <a:t>-</a:t>
            </a:r>
            <a:r>
              <a:rPr spc="-320" dirty="0"/>
              <a:t> </a:t>
            </a:r>
            <a:r>
              <a:rPr spc="-365" dirty="0"/>
              <a:t>Situações</a:t>
            </a:r>
            <a:r>
              <a:rPr spc="-320" dirty="0"/>
              <a:t> </a:t>
            </a:r>
            <a:r>
              <a:rPr spc="-295" dirty="0"/>
              <a:t>Hipotéticas</a:t>
            </a: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130221"/>
              </p:ext>
            </p:extLst>
          </p:nvPr>
        </p:nvGraphicFramePr>
        <p:xfrm>
          <a:off x="1028322" y="2745072"/>
          <a:ext cx="4381878" cy="6435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1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56030">
                <a:tc>
                  <a:txBody>
                    <a:bodyPr/>
                    <a:lstStyle/>
                    <a:p>
                      <a:pPr marL="1040130" marR="733425" indent="-292735">
                        <a:lnSpc>
                          <a:spcPct val="115399"/>
                        </a:lnSpc>
                        <a:spcBef>
                          <a:spcPts val="1065"/>
                        </a:spcBef>
                      </a:pPr>
                      <a:r>
                        <a:rPr sz="2600" spc="-140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Imposto</a:t>
                      </a:r>
                      <a:r>
                        <a:rPr sz="2600" spc="-170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600" spc="-110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Devido </a:t>
                      </a:r>
                      <a:r>
                        <a:rPr sz="2600" spc="-295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R$</a:t>
                      </a:r>
                      <a:r>
                        <a:rPr sz="2600" spc="-195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600" spc="-125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10.000,00</a:t>
                      </a:r>
                      <a:endParaRPr sz="2600" dirty="0">
                        <a:latin typeface="Arial Black"/>
                        <a:cs typeface="Arial Black"/>
                      </a:endParaRPr>
                    </a:p>
                  </a:txBody>
                  <a:tcPr marL="0" marR="0" marT="135255" marB="0">
                    <a:lnL w="57150">
                      <a:solidFill>
                        <a:srgbClr val="03215C"/>
                      </a:solidFill>
                      <a:prstDash val="solid"/>
                    </a:lnL>
                    <a:lnR w="57150">
                      <a:solidFill>
                        <a:srgbClr val="03215C"/>
                      </a:solidFill>
                      <a:prstDash val="solid"/>
                    </a:lnR>
                    <a:lnT w="57150">
                      <a:solidFill>
                        <a:srgbClr val="03215C"/>
                      </a:solidFill>
                      <a:prstDash val="solid"/>
                    </a:lnT>
                    <a:lnB w="79132">
                      <a:solidFill>
                        <a:srgbClr val="03215C"/>
                      </a:solidFill>
                      <a:prstDash val="solid"/>
                    </a:lnB>
                    <a:solidFill>
                      <a:srgbClr val="A2B6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9690">
                <a:tc>
                  <a:txBody>
                    <a:bodyPr/>
                    <a:lstStyle/>
                    <a:p>
                      <a:pPr marL="128905" marR="124460" algn="ctr">
                        <a:lnSpc>
                          <a:spcPct val="115399"/>
                        </a:lnSpc>
                        <a:spcBef>
                          <a:spcPts val="1590"/>
                        </a:spcBef>
                      </a:pPr>
                      <a:r>
                        <a:rPr sz="2600" spc="-215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D</a:t>
                      </a:r>
                      <a:r>
                        <a:rPr lang="pt-BR" sz="2600" spc="-215" dirty="0" err="1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estinações</a:t>
                      </a:r>
                      <a:r>
                        <a:rPr sz="2600" spc="-185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600" spc="-140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feitas</a:t>
                      </a:r>
                      <a:r>
                        <a:rPr sz="2600" spc="-185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600" spc="-60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durante </a:t>
                      </a:r>
                      <a:r>
                        <a:rPr sz="2600" spc="-145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o</a:t>
                      </a:r>
                      <a:r>
                        <a:rPr sz="2600" spc="-155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600" spc="-110" dirty="0" err="1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ano-</a:t>
                      </a:r>
                      <a:r>
                        <a:rPr sz="2600" spc="-40" dirty="0" err="1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calendário</a:t>
                      </a:r>
                      <a:r>
                        <a:rPr lang="pt-BR" sz="2600" spc="-40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 2022</a:t>
                      </a:r>
                      <a:endParaRPr sz="2600" dirty="0">
                        <a:latin typeface="Arial Black"/>
                        <a:cs typeface="Arial Black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85"/>
                        </a:spcBef>
                      </a:pPr>
                      <a:r>
                        <a:rPr sz="2600" spc="-295" dirty="0">
                          <a:solidFill>
                            <a:srgbClr val="66A612"/>
                          </a:solidFill>
                          <a:latin typeface="Arial Black"/>
                          <a:cs typeface="Arial Black"/>
                        </a:rPr>
                        <a:t>R$</a:t>
                      </a:r>
                      <a:r>
                        <a:rPr sz="2600" spc="-195" dirty="0">
                          <a:solidFill>
                            <a:srgbClr val="66A612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600" spc="-75" dirty="0">
                          <a:solidFill>
                            <a:srgbClr val="66A612"/>
                          </a:solidFill>
                          <a:latin typeface="Arial Black"/>
                          <a:cs typeface="Arial Black"/>
                        </a:rPr>
                        <a:t>600,00</a:t>
                      </a:r>
                      <a:r>
                        <a:rPr lang="pt-BR" sz="2600" spc="-75" dirty="0">
                          <a:solidFill>
                            <a:srgbClr val="66A612"/>
                          </a:solidFill>
                          <a:latin typeface="Arial Black"/>
                          <a:cs typeface="Arial Black"/>
                        </a:rPr>
                        <a:t> (6%)</a:t>
                      </a:r>
                      <a:endParaRPr sz="2600" dirty="0">
                        <a:latin typeface="Arial Black"/>
                        <a:cs typeface="Arial Black"/>
                      </a:endParaRPr>
                    </a:p>
                  </a:txBody>
                  <a:tcPr marL="0" marR="0" marT="201930" marB="0">
                    <a:lnL w="57150">
                      <a:solidFill>
                        <a:srgbClr val="03215C"/>
                      </a:solidFill>
                      <a:prstDash val="solid"/>
                    </a:lnL>
                    <a:lnR w="57150">
                      <a:solidFill>
                        <a:srgbClr val="03215C"/>
                      </a:solidFill>
                      <a:prstDash val="solid"/>
                    </a:lnR>
                    <a:lnT w="79132">
                      <a:solidFill>
                        <a:srgbClr val="03215C"/>
                      </a:solidFill>
                      <a:prstDash val="solid"/>
                    </a:lnT>
                    <a:lnB w="77732">
                      <a:solidFill>
                        <a:srgbClr val="03215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0005">
                <a:tc>
                  <a:txBody>
                    <a:bodyPr/>
                    <a:lstStyle/>
                    <a:p>
                      <a:pPr marL="218440" marR="218440" algn="ctr">
                        <a:lnSpc>
                          <a:spcPct val="115399"/>
                        </a:lnSpc>
                        <a:spcBef>
                          <a:spcPts val="570"/>
                        </a:spcBef>
                      </a:pPr>
                      <a:r>
                        <a:rPr sz="2600" spc="-175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Destinação</a:t>
                      </a:r>
                      <a:r>
                        <a:rPr sz="2600" spc="-160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600" spc="-114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para</a:t>
                      </a:r>
                      <a:r>
                        <a:rPr sz="2600" spc="-155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600" spc="-285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FDCA </a:t>
                      </a:r>
                      <a:r>
                        <a:rPr sz="2600" spc="-10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e/ou</a:t>
                      </a:r>
                      <a:r>
                        <a:rPr sz="2600" spc="-195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600" spc="-215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FDPI</a:t>
                      </a:r>
                      <a:r>
                        <a:rPr sz="2600" spc="-190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600" spc="-20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feita </a:t>
                      </a:r>
                      <a:r>
                        <a:rPr sz="2600" spc="-110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diretamente</a:t>
                      </a:r>
                      <a:r>
                        <a:rPr sz="2600" spc="-150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600" spc="-25" dirty="0" err="1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na</a:t>
                      </a:r>
                      <a:r>
                        <a:rPr sz="2600" spc="-25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600" spc="-90" dirty="0" err="1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Declaração</a:t>
                      </a:r>
                      <a:r>
                        <a:rPr lang="pt-BR" sz="2600" spc="-90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 2023</a:t>
                      </a:r>
                      <a:endParaRPr sz="2600" dirty="0">
                        <a:latin typeface="Arial Black"/>
                        <a:cs typeface="Arial Black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600" spc="-20" dirty="0">
                          <a:solidFill>
                            <a:srgbClr val="FF1616"/>
                          </a:solidFill>
                          <a:latin typeface="Arial Black"/>
                          <a:cs typeface="Arial Black"/>
                        </a:rPr>
                        <a:t>Zero</a:t>
                      </a:r>
                      <a:endParaRPr sz="2600" dirty="0">
                        <a:latin typeface="Arial Black"/>
                        <a:cs typeface="Arial Black"/>
                      </a:endParaRPr>
                    </a:p>
                  </a:txBody>
                  <a:tcPr marL="0" marR="0" marT="72390" marB="0">
                    <a:lnL w="57150">
                      <a:solidFill>
                        <a:srgbClr val="03215C"/>
                      </a:solidFill>
                      <a:prstDash val="solid"/>
                    </a:lnL>
                    <a:lnR w="57150">
                      <a:solidFill>
                        <a:srgbClr val="03215C"/>
                      </a:solidFill>
                      <a:prstDash val="solid"/>
                    </a:lnR>
                    <a:lnT w="77732">
                      <a:solidFill>
                        <a:srgbClr val="03215C"/>
                      </a:solidFill>
                      <a:prstDash val="solid"/>
                    </a:lnT>
                    <a:lnB w="57150">
                      <a:solidFill>
                        <a:srgbClr val="03215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476353"/>
              </p:ext>
            </p:extLst>
          </p:nvPr>
        </p:nvGraphicFramePr>
        <p:xfrm>
          <a:off x="6781800" y="2745072"/>
          <a:ext cx="4381499" cy="6435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1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56030">
                <a:tc>
                  <a:txBody>
                    <a:bodyPr/>
                    <a:lstStyle/>
                    <a:p>
                      <a:pPr marL="1037590" marR="735965" indent="-292735">
                        <a:lnSpc>
                          <a:spcPct val="115399"/>
                        </a:lnSpc>
                        <a:spcBef>
                          <a:spcPts val="1065"/>
                        </a:spcBef>
                      </a:pPr>
                      <a:r>
                        <a:rPr sz="2600" spc="-140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Imposto</a:t>
                      </a:r>
                      <a:r>
                        <a:rPr sz="2600" spc="-170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600" spc="-110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Devido </a:t>
                      </a:r>
                      <a:r>
                        <a:rPr sz="2600" spc="-295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R$</a:t>
                      </a:r>
                      <a:r>
                        <a:rPr sz="2600" spc="-195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600" spc="-125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10.000,00</a:t>
                      </a:r>
                      <a:endParaRPr sz="2600" dirty="0">
                        <a:latin typeface="Arial Black"/>
                        <a:cs typeface="Arial Black"/>
                      </a:endParaRPr>
                    </a:p>
                  </a:txBody>
                  <a:tcPr marL="0" marR="0" marT="135255" marB="0">
                    <a:lnL w="57150">
                      <a:solidFill>
                        <a:srgbClr val="03215C"/>
                      </a:solidFill>
                      <a:prstDash val="solid"/>
                    </a:lnL>
                    <a:lnR w="57150">
                      <a:solidFill>
                        <a:srgbClr val="03215C"/>
                      </a:solidFill>
                      <a:prstDash val="solid"/>
                    </a:lnR>
                    <a:lnT w="57150">
                      <a:solidFill>
                        <a:srgbClr val="03215C"/>
                      </a:solidFill>
                      <a:prstDash val="solid"/>
                    </a:lnT>
                    <a:lnB w="79132">
                      <a:solidFill>
                        <a:srgbClr val="03215C"/>
                      </a:solidFill>
                      <a:prstDash val="solid"/>
                    </a:lnB>
                    <a:solidFill>
                      <a:srgbClr val="C2D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9690">
                <a:tc>
                  <a:txBody>
                    <a:bodyPr/>
                    <a:lstStyle/>
                    <a:p>
                      <a:pPr marL="131445" marR="121920" algn="ctr">
                        <a:lnSpc>
                          <a:spcPct val="115399"/>
                        </a:lnSpc>
                        <a:spcBef>
                          <a:spcPts val="1585"/>
                        </a:spcBef>
                      </a:pPr>
                      <a:r>
                        <a:rPr lang="pt-BR" sz="2600" spc="-215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Destinações</a:t>
                      </a:r>
                      <a:r>
                        <a:rPr lang="pt-BR" sz="2600" spc="-185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600" spc="-185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600" spc="-140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feitas</a:t>
                      </a:r>
                      <a:r>
                        <a:rPr sz="2600" spc="-185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600" spc="-60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durante </a:t>
                      </a:r>
                      <a:r>
                        <a:rPr sz="2600" spc="-145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o</a:t>
                      </a:r>
                      <a:r>
                        <a:rPr sz="2600" spc="-155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600" spc="-110" dirty="0" err="1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ano-</a:t>
                      </a:r>
                      <a:r>
                        <a:rPr sz="2600" spc="-40" dirty="0" err="1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calendário</a:t>
                      </a:r>
                      <a:r>
                        <a:rPr lang="pt-BR" sz="2600" spc="-40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 2022</a:t>
                      </a:r>
                      <a:endParaRPr sz="2600" dirty="0">
                        <a:latin typeface="Arial Black"/>
                        <a:cs typeface="Arial Black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989"/>
                        </a:spcBef>
                      </a:pPr>
                      <a:r>
                        <a:rPr sz="2600" spc="-295" dirty="0">
                          <a:solidFill>
                            <a:srgbClr val="66A612"/>
                          </a:solidFill>
                          <a:latin typeface="Arial Black"/>
                          <a:cs typeface="Arial Black"/>
                        </a:rPr>
                        <a:t>R$</a:t>
                      </a:r>
                      <a:r>
                        <a:rPr sz="2600" spc="-195" dirty="0">
                          <a:solidFill>
                            <a:srgbClr val="66A612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600" spc="-75" dirty="0">
                          <a:solidFill>
                            <a:srgbClr val="66A612"/>
                          </a:solidFill>
                          <a:latin typeface="Arial Black"/>
                          <a:cs typeface="Arial Black"/>
                        </a:rPr>
                        <a:t>400,00</a:t>
                      </a:r>
                      <a:r>
                        <a:rPr lang="pt-BR" sz="2600" spc="-75" dirty="0">
                          <a:solidFill>
                            <a:srgbClr val="66A612"/>
                          </a:solidFill>
                          <a:latin typeface="Arial Black"/>
                          <a:cs typeface="Arial Black"/>
                        </a:rPr>
                        <a:t> (4%)</a:t>
                      </a:r>
                      <a:endParaRPr sz="2600" dirty="0">
                        <a:latin typeface="Arial Black"/>
                        <a:cs typeface="Arial Black"/>
                      </a:endParaRPr>
                    </a:p>
                  </a:txBody>
                  <a:tcPr marL="0" marR="0" marT="201295" marB="0">
                    <a:lnL w="57150">
                      <a:solidFill>
                        <a:srgbClr val="03215C"/>
                      </a:solidFill>
                      <a:prstDash val="solid"/>
                    </a:lnL>
                    <a:lnR w="57150">
                      <a:solidFill>
                        <a:srgbClr val="03215C"/>
                      </a:solidFill>
                      <a:prstDash val="solid"/>
                    </a:lnR>
                    <a:lnT w="79132">
                      <a:solidFill>
                        <a:srgbClr val="03215C"/>
                      </a:solidFill>
                      <a:prstDash val="solid"/>
                    </a:lnT>
                    <a:lnB w="77732">
                      <a:solidFill>
                        <a:srgbClr val="03215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0005">
                <a:tc>
                  <a:txBody>
                    <a:bodyPr/>
                    <a:lstStyle/>
                    <a:p>
                      <a:pPr marL="362585" marR="353060" algn="ctr">
                        <a:lnSpc>
                          <a:spcPct val="114599"/>
                        </a:lnSpc>
                        <a:spcBef>
                          <a:spcPts val="250"/>
                        </a:spcBef>
                      </a:pPr>
                      <a:r>
                        <a:rPr sz="2400" spc="-155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Destinação</a:t>
                      </a:r>
                      <a:r>
                        <a:rPr sz="2400" spc="-145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400" spc="-105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para</a:t>
                      </a:r>
                      <a:r>
                        <a:rPr sz="2400" spc="-140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400" spc="-225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FDCA </a:t>
                      </a:r>
                      <a:r>
                        <a:rPr sz="2400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e/ou</a:t>
                      </a:r>
                      <a:r>
                        <a:rPr sz="2400" spc="-180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400" spc="-200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FDPI</a:t>
                      </a:r>
                      <a:r>
                        <a:rPr sz="2400" spc="-180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400" spc="-10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feita </a:t>
                      </a:r>
                      <a:r>
                        <a:rPr sz="2400" spc="-95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diretamente </a:t>
                      </a:r>
                      <a:r>
                        <a:rPr sz="2400" spc="-25" dirty="0" err="1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na</a:t>
                      </a:r>
                      <a:r>
                        <a:rPr sz="2400" spc="-25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400" spc="-75" dirty="0" err="1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Declaração</a:t>
                      </a:r>
                      <a:r>
                        <a:rPr lang="pt-BR" sz="2400" spc="-75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 2023</a:t>
                      </a:r>
                      <a:endParaRPr sz="2400" dirty="0">
                        <a:latin typeface="Arial Black"/>
                        <a:cs typeface="Arial Black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2100" spc="-20" dirty="0">
                          <a:solidFill>
                            <a:srgbClr val="66A612"/>
                          </a:solidFill>
                          <a:latin typeface="Arial Black"/>
                          <a:cs typeface="Arial Black"/>
                        </a:rPr>
                        <a:t>(2%)</a:t>
                      </a:r>
                      <a:endParaRPr sz="2100" dirty="0">
                        <a:latin typeface="Arial Black"/>
                        <a:cs typeface="Arial Black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600" spc="-295" dirty="0">
                          <a:solidFill>
                            <a:srgbClr val="66A612"/>
                          </a:solidFill>
                          <a:latin typeface="Arial Black"/>
                          <a:cs typeface="Arial Black"/>
                        </a:rPr>
                        <a:t>R$</a:t>
                      </a:r>
                      <a:r>
                        <a:rPr sz="2600" spc="-195" dirty="0">
                          <a:solidFill>
                            <a:srgbClr val="66A612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600" spc="-75" dirty="0">
                          <a:solidFill>
                            <a:srgbClr val="66A612"/>
                          </a:solidFill>
                          <a:latin typeface="Arial Black"/>
                          <a:cs typeface="Arial Black"/>
                        </a:rPr>
                        <a:t>200,00</a:t>
                      </a:r>
                      <a:endParaRPr sz="2600" dirty="0">
                        <a:latin typeface="Arial Black"/>
                        <a:cs typeface="Arial Black"/>
                      </a:endParaRPr>
                    </a:p>
                  </a:txBody>
                  <a:tcPr marL="0" marR="0" marT="31750" marB="0">
                    <a:lnL w="57150">
                      <a:solidFill>
                        <a:srgbClr val="03215C"/>
                      </a:solidFill>
                      <a:prstDash val="solid"/>
                    </a:lnL>
                    <a:lnR w="57150">
                      <a:solidFill>
                        <a:srgbClr val="03215C"/>
                      </a:solidFill>
                      <a:prstDash val="solid"/>
                    </a:lnR>
                    <a:lnT w="77732">
                      <a:solidFill>
                        <a:srgbClr val="03215C"/>
                      </a:solidFill>
                      <a:prstDash val="solid"/>
                    </a:lnT>
                    <a:lnB w="57150">
                      <a:solidFill>
                        <a:srgbClr val="03215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782072"/>
              </p:ext>
            </p:extLst>
          </p:nvPr>
        </p:nvGraphicFramePr>
        <p:xfrm>
          <a:off x="12877800" y="2745072"/>
          <a:ext cx="4345046" cy="6435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45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56030">
                <a:tc>
                  <a:txBody>
                    <a:bodyPr/>
                    <a:lstStyle/>
                    <a:p>
                      <a:pPr marL="1035685" marR="738505" indent="-292735">
                        <a:lnSpc>
                          <a:spcPct val="115399"/>
                        </a:lnSpc>
                        <a:spcBef>
                          <a:spcPts val="1065"/>
                        </a:spcBef>
                      </a:pPr>
                      <a:r>
                        <a:rPr sz="2600" spc="-140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Imposto</a:t>
                      </a:r>
                      <a:r>
                        <a:rPr sz="2600" spc="-170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600" spc="-114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Devido </a:t>
                      </a:r>
                      <a:r>
                        <a:rPr sz="2600" spc="-295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R$</a:t>
                      </a:r>
                      <a:r>
                        <a:rPr sz="2600" spc="-195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600" spc="-125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10.000,00</a:t>
                      </a:r>
                      <a:endParaRPr sz="2600" dirty="0">
                        <a:latin typeface="Arial Black"/>
                        <a:cs typeface="Arial Black"/>
                      </a:endParaRPr>
                    </a:p>
                  </a:txBody>
                  <a:tcPr marL="0" marR="0" marT="135255" marB="0">
                    <a:lnL w="57150">
                      <a:solidFill>
                        <a:srgbClr val="03215C"/>
                      </a:solidFill>
                      <a:prstDash val="solid"/>
                    </a:lnL>
                    <a:lnR w="57150">
                      <a:solidFill>
                        <a:srgbClr val="03215C"/>
                      </a:solidFill>
                      <a:prstDash val="solid"/>
                    </a:lnR>
                    <a:lnT w="57150">
                      <a:solidFill>
                        <a:srgbClr val="03215C"/>
                      </a:solidFill>
                      <a:prstDash val="solid"/>
                    </a:lnT>
                    <a:lnB w="79132">
                      <a:solidFill>
                        <a:srgbClr val="03215C"/>
                      </a:solidFill>
                      <a:prstDash val="solid"/>
                    </a:lnB>
                    <a:solidFill>
                      <a:srgbClr val="FE9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9690">
                <a:tc>
                  <a:txBody>
                    <a:bodyPr/>
                    <a:lstStyle/>
                    <a:p>
                      <a:pPr marL="128905" marR="124460" algn="ctr">
                        <a:lnSpc>
                          <a:spcPct val="115399"/>
                        </a:lnSpc>
                        <a:spcBef>
                          <a:spcPts val="1585"/>
                        </a:spcBef>
                      </a:pPr>
                      <a:r>
                        <a:rPr lang="pt-BR" sz="2600" spc="-215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Destinações</a:t>
                      </a:r>
                      <a:r>
                        <a:rPr lang="pt-BR" sz="2600" spc="-185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600" spc="-140" dirty="0" err="1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feitas</a:t>
                      </a:r>
                      <a:r>
                        <a:rPr sz="2600" spc="-185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600" spc="-60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durante </a:t>
                      </a:r>
                      <a:r>
                        <a:rPr sz="2600" spc="-145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o</a:t>
                      </a:r>
                      <a:r>
                        <a:rPr sz="2600" spc="-155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600" spc="-110" dirty="0" err="1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ano-</a:t>
                      </a:r>
                      <a:r>
                        <a:rPr sz="2600" spc="-40" dirty="0" err="1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calendário</a:t>
                      </a:r>
                      <a:r>
                        <a:rPr lang="pt-BR" sz="2600" spc="-40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 2022</a:t>
                      </a:r>
                      <a:endParaRPr sz="2600" dirty="0">
                        <a:latin typeface="Arial Black"/>
                        <a:cs typeface="Arial Black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1989"/>
                        </a:spcBef>
                      </a:pPr>
                      <a:r>
                        <a:rPr sz="2600" spc="-20" dirty="0">
                          <a:solidFill>
                            <a:srgbClr val="FF1616"/>
                          </a:solidFill>
                          <a:latin typeface="Arial Black"/>
                          <a:cs typeface="Arial Black"/>
                        </a:rPr>
                        <a:t>Zero</a:t>
                      </a:r>
                      <a:endParaRPr sz="2600" dirty="0">
                        <a:latin typeface="Arial Black"/>
                        <a:cs typeface="Arial Black"/>
                      </a:endParaRPr>
                    </a:p>
                  </a:txBody>
                  <a:tcPr marL="0" marR="0" marT="201295" marB="0">
                    <a:lnL w="57150">
                      <a:solidFill>
                        <a:srgbClr val="03215C"/>
                      </a:solidFill>
                      <a:prstDash val="solid"/>
                    </a:lnL>
                    <a:lnR w="57150">
                      <a:solidFill>
                        <a:srgbClr val="03215C"/>
                      </a:solidFill>
                      <a:prstDash val="solid"/>
                    </a:lnR>
                    <a:lnT w="79132">
                      <a:solidFill>
                        <a:srgbClr val="03215C"/>
                      </a:solidFill>
                      <a:prstDash val="solid"/>
                    </a:lnT>
                    <a:lnB w="77732">
                      <a:solidFill>
                        <a:srgbClr val="03215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0005">
                <a:tc>
                  <a:txBody>
                    <a:bodyPr/>
                    <a:lstStyle/>
                    <a:p>
                      <a:pPr marL="360045" marR="355600" algn="ctr">
                        <a:lnSpc>
                          <a:spcPct val="114599"/>
                        </a:lnSpc>
                        <a:spcBef>
                          <a:spcPts val="250"/>
                        </a:spcBef>
                      </a:pPr>
                      <a:r>
                        <a:rPr sz="2400" spc="-155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Destinação</a:t>
                      </a:r>
                      <a:r>
                        <a:rPr sz="2400" spc="-145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400" spc="-105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para</a:t>
                      </a:r>
                      <a:r>
                        <a:rPr sz="2400" spc="-140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400" spc="-225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FDCA </a:t>
                      </a:r>
                      <a:r>
                        <a:rPr sz="2400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e/ou</a:t>
                      </a:r>
                      <a:r>
                        <a:rPr sz="2400" spc="-180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400" spc="-200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FDPI</a:t>
                      </a:r>
                      <a:r>
                        <a:rPr sz="2400" spc="-180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400" spc="-10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feita </a:t>
                      </a:r>
                      <a:r>
                        <a:rPr sz="2400" spc="-95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diretamente </a:t>
                      </a:r>
                      <a:r>
                        <a:rPr sz="2400" spc="-25" dirty="0" err="1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na</a:t>
                      </a:r>
                      <a:r>
                        <a:rPr sz="2400" spc="-25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400" spc="-75" dirty="0" err="1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Declaração</a:t>
                      </a:r>
                      <a:r>
                        <a:rPr lang="pt-BR" sz="2400" spc="-75" dirty="0">
                          <a:solidFill>
                            <a:srgbClr val="03215C"/>
                          </a:solidFill>
                          <a:latin typeface="Arial Black"/>
                          <a:cs typeface="Arial Black"/>
                        </a:rPr>
                        <a:t> 2023</a:t>
                      </a:r>
                      <a:endParaRPr sz="2400" dirty="0">
                        <a:latin typeface="Arial Black"/>
                        <a:cs typeface="Arial Black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2100" spc="-114" dirty="0">
                          <a:solidFill>
                            <a:srgbClr val="66A612"/>
                          </a:solidFill>
                          <a:latin typeface="Arial Black"/>
                          <a:cs typeface="Arial Black"/>
                        </a:rPr>
                        <a:t>(até</a:t>
                      </a:r>
                      <a:r>
                        <a:rPr sz="2100" spc="-150" dirty="0">
                          <a:solidFill>
                            <a:srgbClr val="66A612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100" spc="-220" dirty="0">
                          <a:solidFill>
                            <a:srgbClr val="66A612"/>
                          </a:solidFill>
                          <a:latin typeface="Arial Black"/>
                          <a:cs typeface="Arial Black"/>
                        </a:rPr>
                        <a:t>3%</a:t>
                      </a:r>
                      <a:r>
                        <a:rPr sz="2100" spc="-145" dirty="0">
                          <a:solidFill>
                            <a:srgbClr val="66A612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100" spc="-90" dirty="0">
                          <a:solidFill>
                            <a:srgbClr val="66A612"/>
                          </a:solidFill>
                          <a:latin typeface="Arial Black"/>
                          <a:cs typeface="Arial Black"/>
                        </a:rPr>
                        <a:t>para</a:t>
                      </a:r>
                      <a:r>
                        <a:rPr sz="2100" spc="-145" dirty="0">
                          <a:solidFill>
                            <a:srgbClr val="66A612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100" spc="-10" dirty="0">
                          <a:solidFill>
                            <a:srgbClr val="66A612"/>
                          </a:solidFill>
                          <a:latin typeface="Arial Black"/>
                          <a:cs typeface="Arial Black"/>
                        </a:rPr>
                        <a:t>cada)</a:t>
                      </a:r>
                      <a:endParaRPr sz="2100" dirty="0">
                        <a:latin typeface="Arial Black"/>
                        <a:cs typeface="Arial Black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600" spc="-295" dirty="0">
                          <a:solidFill>
                            <a:srgbClr val="66A612"/>
                          </a:solidFill>
                          <a:latin typeface="Arial Black"/>
                          <a:cs typeface="Arial Black"/>
                        </a:rPr>
                        <a:t>R$</a:t>
                      </a:r>
                      <a:r>
                        <a:rPr sz="2600" spc="-195" dirty="0">
                          <a:solidFill>
                            <a:srgbClr val="66A612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600" spc="-75" dirty="0">
                          <a:solidFill>
                            <a:srgbClr val="66A612"/>
                          </a:solidFill>
                          <a:latin typeface="Arial Black"/>
                          <a:cs typeface="Arial Black"/>
                        </a:rPr>
                        <a:t>600,00</a:t>
                      </a:r>
                      <a:endParaRPr sz="2600" dirty="0">
                        <a:latin typeface="Arial Black"/>
                        <a:cs typeface="Arial Black"/>
                      </a:endParaRPr>
                    </a:p>
                  </a:txBody>
                  <a:tcPr marL="0" marR="0" marT="31750" marB="0">
                    <a:lnL w="57150">
                      <a:solidFill>
                        <a:srgbClr val="03215C"/>
                      </a:solidFill>
                      <a:prstDash val="solid"/>
                    </a:lnL>
                    <a:lnR w="57150">
                      <a:solidFill>
                        <a:srgbClr val="03215C"/>
                      </a:solidFill>
                      <a:prstDash val="solid"/>
                    </a:lnR>
                    <a:lnT w="77732">
                      <a:solidFill>
                        <a:srgbClr val="03215C"/>
                      </a:solidFill>
                      <a:prstDash val="solid"/>
                    </a:lnT>
                    <a:lnB w="57150">
                      <a:solidFill>
                        <a:srgbClr val="03215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27831" y="417576"/>
            <a:ext cx="11835383" cy="9265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20FE0-FAF2-756D-9C6B-AC4AE8407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253" y="1583858"/>
            <a:ext cx="13445492" cy="7293442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5" name="Espaço Reservado para Conteúdo 3">
            <a:extLst>
              <a:ext uri="{FF2B5EF4-FFF2-40B4-BE49-F238E27FC236}">
                <a16:creationId xmlns:a16="http://schemas.microsoft.com/office/drawing/2014/main" id="{B1DD1B44-A7FA-EE47-B3F7-05044A66C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0325"/>
            <a:ext cx="18288000" cy="8215175"/>
          </a:xfrm>
          <a:prstGeom prst="rect">
            <a:avLst/>
          </a:prstGeom>
        </p:spPr>
      </p:pic>
      <p:pic>
        <p:nvPicPr>
          <p:cNvPr id="6" name="Espaço Reservado para Conteúdo 3">
            <a:extLst>
              <a:ext uri="{FF2B5EF4-FFF2-40B4-BE49-F238E27FC236}">
                <a16:creationId xmlns:a16="http://schemas.microsoft.com/office/drawing/2014/main" id="{6223C84B-AA1D-C754-CDB0-42EE95634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6021"/>
            <a:ext cx="18288000" cy="8145679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0D28A39-F7AD-D2F4-E7AE-EC57C2D9DB56}"/>
              </a:ext>
            </a:extLst>
          </p:cNvPr>
          <p:cNvSpPr/>
          <p:nvPr/>
        </p:nvSpPr>
        <p:spPr>
          <a:xfrm>
            <a:off x="6858000" y="5165558"/>
            <a:ext cx="10058400" cy="2438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/>
              <a:t>Depois de preencher toda declaração, acessar a ficha Doações Diretamente na Declaração, escolher o fundo e clicar em Novo. Neste caso, antes das doações o valor a pagar seria de R$ 3.000</a:t>
            </a:r>
            <a:r>
              <a:rPr lang="pt-BR" sz="1800" dirty="0"/>
              <a:t>.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AA7D8727-9DB1-EE17-2D76-67404182635E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2049932" y="2859999"/>
            <a:ext cx="4808068" cy="3524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4568304F-9BC6-A962-061E-D20E512B359E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2049932" y="6384758"/>
            <a:ext cx="4808068" cy="1654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45F08627-048C-2B69-E9EA-11E55951D4BC}"/>
              </a:ext>
            </a:extLst>
          </p:cNvPr>
          <p:cNvCxnSpPr>
            <a:stCxn id="8" idx="2"/>
          </p:cNvCxnSpPr>
          <p:nvPr/>
        </p:nvCxnSpPr>
        <p:spPr>
          <a:xfrm>
            <a:off x="11887200" y="7603958"/>
            <a:ext cx="2743200" cy="1730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740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65AF0A-C5F6-A43E-9144-7AE774697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6E963EC-FBD8-B774-E66B-DF7F31AFB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9700"/>
            <a:ext cx="18288000" cy="8382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7414E890-AE8D-1E1B-1D55-72DEE14C48E7}"/>
              </a:ext>
            </a:extLst>
          </p:cNvPr>
          <p:cNvSpPr/>
          <p:nvPr/>
        </p:nvSpPr>
        <p:spPr>
          <a:xfrm>
            <a:off x="5867400" y="5250898"/>
            <a:ext cx="11049000" cy="1600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800" dirty="0"/>
              <a:t>O próprio programa indica o limite disponív</a:t>
            </a:r>
            <a:r>
              <a:rPr lang="pt-BR" sz="2000" dirty="0"/>
              <a:t>e</a:t>
            </a:r>
            <a:r>
              <a:rPr lang="pt-BR" sz="1800" dirty="0"/>
              <a:t>l para doação aos fundos Nacional, Estadual e Municipal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B29B1341-DD1C-E922-223F-74DD0C24DB83}"/>
              </a:ext>
            </a:extLst>
          </p:cNvPr>
          <p:cNvCxnSpPr>
            <a:stCxn id="4" idx="0"/>
          </p:cNvCxnSpPr>
          <p:nvPr/>
        </p:nvCxnSpPr>
        <p:spPr>
          <a:xfrm flipH="1" flipV="1">
            <a:off x="5867400" y="2705100"/>
            <a:ext cx="5524500" cy="2545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06AC0978-94EF-F9CA-4816-225C45C8B063}"/>
              </a:ext>
            </a:extLst>
          </p:cNvPr>
          <p:cNvCxnSpPr>
            <a:stCxn id="4" idx="0"/>
          </p:cNvCxnSpPr>
          <p:nvPr/>
        </p:nvCxnSpPr>
        <p:spPr>
          <a:xfrm flipH="1" flipV="1">
            <a:off x="7010400" y="2705100"/>
            <a:ext cx="4381500" cy="2545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5404B0EF-98C0-F8F2-ED75-7AA75BC388C0}"/>
              </a:ext>
            </a:extLst>
          </p:cNvPr>
          <p:cNvCxnSpPr>
            <a:stCxn id="4" idx="0"/>
          </p:cNvCxnSpPr>
          <p:nvPr/>
        </p:nvCxnSpPr>
        <p:spPr>
          <a:xfrm flipH="1" flipV="1">
            <a:off x="8458200" y="2705100"/>
            <a:ext cx="2933700" cy="2545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CE95783A-4513-3DC9-B806-8A7BDA34DAED}"/>
              </a:ext>
            </a:extLst>
          </p:cNvPr>
          <p:cNvCxnSpPr>
            <a:stCxn id="4" idx="0"/>
          </p:cNvCxnSpPr>
          <p:nvPr/>
        </p:nvCxnSpPr>
        <p:spPr>
          <a:xfrm flipV="1">
            <a:off x="11391900" y="3977999"/>
            <a:ext cx="5524500" cy="1272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515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000605-E058-A560-8D8D-94870B4DB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030CFA5-FF4D-2DA3-B904-B471DD4F0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00"/>
            <a:ext cx="18288000" cy="8458199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3DFE8EC-DC63-BC81-3716-B6DDC5C709ED}"/>
              </a:ext>
            </a:extLst>
          </p:cNvPr>
          <p:cNvSpPr/>
          <p:nvPr/>
        </p:nvSpPr>
        <p:spPr>
          <a:xfrm>
            <a:off x="5638800" y="5143500"/>
            <a:ext cx="11201400" cy="1905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800" dirty="0"/>
              <a:t>Escolher o fundo que irá receber o </a:t>
            </a:r>
            <a:r>
              <a:rPr lang="pt-BR" sz="2000" dirty="0"/>
              <a:t>recurso</a:t>
            </a:r>
            <a:r>
              <a:rPr lang="pt-BR" sz="1800" dirty="0"/>
              <a:t> e o valor a ser doado e clicar em OK. 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84EE537E-2C35-B5D6-FC42-21635311960E}"/>
              </a:ext>
            </a:extLst>
          </p:cNvPr>
          <p:cNvCxnSpPr>
            <a:stCxn id="4" idx="0"/>
          </p:cNvCxnSpPr>
          <p:nvPr/>
        </p:nvCxnSpPr>
        <p:spPr>
          <a:xfrm flipH="1" flipV="1">
            <a:off x="8915400" y="3314700"/>
            <a:ext cx="2324100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50EB6124-E106-DB10-9C39-3B89B1724CE8}"/>
              </a:ext>
            </a:extLst>
          </p:cNvPr>
          <p:cNvCxnSpPr>
            <a:stCxn id="4" idx="0"/>
          </p:cNvCxnSpPr>
          <p:nvPr/>
        </p:nvCxnSpPr>
        <p:spPr>
          <a:xfrm flipH="1" flipV="1">
            <a:off x="7315200" y="4000500"/>
            <a:ext cx="3924300" cy="114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6FB80205-AF1D-8476-667B-E5522C0AD4AD}"/>
              </a:ext>
            </a:extLst>
          </p:cNvPr>
          <p:cNvCxnSpPr>
            <a:stCxn id="4" idx="2"/>
          </p:cNvCxnSpPr>
          <p:nvPr/>
        </p:nvCxnSpPr>
        <p:spPr>
          <a:xfrm>
            <a:off x="11239500" y="7048500"/>
            <a:ext cx="3467100" cy="2209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58158676-8A4E-5CA3-82AB-381F0A470FDD}"/>
              </a:ext>
            </a:extLst>
          </p:cNvPr>
          <p:cNvCxnSpPr>
            <a:stCxn id="4" idx="0"/>
          </p:cNvCxnSpPr>
          <p:nvPr/>
        </p:nvCxnSpPr>
        <p:spPr>
          <a:xfrm flipV="1">
            <a:off x="11239500" y="4381500"/>
            <a:ext cx="499110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380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E2661B-736A-BAB3-E4EF-43DAF9FF1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E33DA9E-7F3E-CE61-CDC5-C09F3E099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00"/>
            <a:ext cx="18336126" cy="8382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0F3045A-13D2-063E-C194-4FB48C977245}"/>
              </a:ext>
            </a:extLst>
          </p:cNvPr>
          <p:cNvSpPr/>
          <p:nvPr/>
        </p:nvSpPr>
        <p:spPr>
          <a:xfrm>
            <a:off x="5715000" y="5600700"/>
            <a:ext cx="11353800" cy="2362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800" dirty="0"/>
              <a:t>Por </a:t>
            </a:r>
            <a:r>
              <a:rPr lang="pt-BR" dirty="0"/>
              <a:t>fim, i</a:t>
            </a:r>
            <a:r>
              <a:rPr lang="pt-BR" sz="1800" dirty="0"/>
              <a:t>mprimir o </a:t>
            </a:r>
            <a:r>
              <a:rPr lang="pt-BR" sz="1800" dirty="0" err="1"/>
              <a:t>Darf</a:t>
            </a:r>
            <a:r>
              <a:rPr lang="pt-BR" sz="1800" dirty="0"/>
              <a:t> em Declaração - Imprimir </a:t>
            </a:r>
            <a:r>
              <a:rPr lang="pt-BR" sz="1800" dirty="0">
                <a:solidFill>
                  <a:schemeClr val="tx1"/>
                </a:solidFill>
              </a:rPr>
              <a:t>-</a:t>
            </a:r>
            <a:r>
              <a:rPr lang="pt-BR" sz="1800" dirty="0"/>
              <a:t> </a:t>
            </a:r>
            <a:r>
              <a:rPr lang="pt-BR" sz="1800" dirty="0" err="1"/>
              <a:t>Darf</a:t>
            </a:r>
            <a:r>
              <a:rPr lang="pt-BR" sz="1800" dirty="0"/>
              <a:t> </a:t>
            </a:r>
            <a:r>
              <a:rPr lang="pt-BR" sz="2000" dirty="0"/>
              <a:t>-</a:t>
            </a:r>
            <a:r>
              <a:rPr lang="pt-BR" sz="1800" dirty="0"/>
              <a:t> Doações Diretamente na Declaração – ECA/Idoso e recolher no prazo de entrega da declaração anual. Vale notar que o valor doado de R$ 300, reduziu o imposto a pagar de R$ 3.000 para R$ 2.700. Para cada fundo, um </a:t>
            </a:r>
            <a:r>
              <a:rPr lang="pt-BR" sz="1800" dirty="0" err="1"/>
              <a:t>Darf</a:t>
            </a:r>
            <a:r>
              <a:rPr lang="pt-BR" sz="1800" dirty="0"/>
              <a:t> deve ser recolhido e se o resultado da declaração for imposto a pagar deve ser impresso também um </a:t>
            </a:r>
            <a:r>
              <a:rPr lang="pt-BR" sz="1800" dirty="0" err="1"/>
              <a:t>Darf</a:t>
            </a:r>
            <a:r>
              <a:rPr lang="pt-BR" sz="1800" dirty="0"/>
              <a:t> do imposto a pagar a vista ou a primeira quota.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1F39DD61-1B6A-6ED6-AE91-4520205E1FE7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2421253" y="3848100"/>
            <a:ext cx="3293747" cy="2933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F1E93C35-8E94-2B8D-56A2-781553B17C06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2133600" y="6781800"/>
            <a:ext cx="3581400" cy="963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848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358265"/>
            <a:chOff x="0" y="0"/>
            <a:chExt cx="18288000" cy="1358265"/>
          </a:xfrm>
        </p:grpSpPr>
        <p:sp>
          <p:nvSpPr>
            <p:cNvPr id="3" name="object 3"/>
            <p:cNvSpPr/>
            <p:nvPr/>
          </p:nvSpPr>
          <p:spPr>
            <a:xfrm>
              <a:off x="0" y="215022"/>
              <a:ext cx="18288000" cy="1143000"/>
            </a:xfrm>
            <a:custGeom>
              <a:avLst/>
              <a:gdLst/>
              <a:ahLst/>
              <a:cxnLst/>
              <a:rect l="l" t="t" r="r" b="b"/>
              <a:pathLst>
                <a:path w="18288000" h="1143000">
                  <a:moveTo>
                    <a:pt x="0" y="0"/>
                  </a:moveTo>
                  <a:lnTo>
                    <a:pt x="18288001" y="0"/>
                  </a:lnTo>
                  <a:lnTo>
                    <a:pt x="18288001" y="1142999"/>
                  </a:lnTo>
                  <a:lnTo>
                    <a:pt x="0" y="1142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2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437162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48" y="9371612"/>
            <a:ext cx="8137693" cy="91538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817519" y="9614504"/>
            <a:ext cx="2219324" cy="5143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934992" y="9481864"/>
            <a:ext cx="647699" cy="64769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8840730" y="2956920"/>
            <a:ext cx="8448675" cy="5855970"/>
            <a:chOff x="8840730" y="2956920"/>
            <a:chExt cx="8448675" cy="585597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40730" y="2956920"/>
              <a:ext cx="8448340" cy="585567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197264" y="4174260"/>
              <a:ext cx="7964170" cy="4380865"/>
            </a:xfrm>
            <a:custGeom>
              <a:avLst/>
              <a:gdLst/>
              <a:ahLst/>
              <a:cxnLst/>
              <a:rect l="l" t="t" r="r" b="b"/>
              <a:pathLst>
                <a:path w="7964169" h="4380865">
                  <a:moveTo>
                    <a:pt x="1468513" y="0"/>
                  </a:moveTo>
                  <a:lnTo>
                    <a:pt x="0" y="0"/>
                  </a:lnTo>
                  <a:lnTo>
                    <a:pt x="0" y="157734"/>
                  </a:lnTo>
                  <a:lnTo>
                    <a:pt x="1468513" y="157734"/>
                  </a:lnTo>
                  <a:lnTo>
                    <a:pt x="1468513" y="0"/>
                  </a:lnTo>
                  <a:close/>
                </a:path>
                <a:path w="7964169" h="4380865">
                  <a:moveTo>
                    <a:pt x="1470875" y="402551"/>
                  </a:moveTo>
                  <a:lnTo>
                    <a:pt x="2374" y="402551"/>
                  </a:lnTo>
                  <a:lnTo>
                    <a:pt x="2374" y="560273"/>
                  </a:lnTo>
                  <a:lnTo>
                    <a:pt x="1470875" y="560273"/>
                  </a:lnTo>
                  <a:lnTo>
                    <a:pt x="1470875" y="402551"/>
                  </a:lnTo>
                  <a:close/>
                </a:path>
                <a:path w="7964169" h="4380865">
                  <a:moveTo>
                    <a:pt x="3440277" y="402551"/>
                  </a:moveTo>
                  <a:lnTo>
                    <a:pt x="1971776" y="402551"/>
                  </a:lnTo>
                  <a:lnTo>
                    <a:pt x="1971776" y="560273"/>
                  </a:lnTo>
                  <a:lnTo>
                    <a:pt x="3440277" y="560273"/>
                  </a:lnTo>
                  <a:lnTo>
                    <a:pt x="3440277" y="402551"/>
                  </a:lnTo>
                  <a:close/>
                </a:path>
                <a:path w="7964169" h="4380865">
                  <a:moveTo>
                    <a:pt x="3970820" y="2236025"/>
                  </a:moveTo>
                  <a:lnTo>
                    <a:pt x="274307" y="2236025"/>
                  </a:lnTo>
                  <a:lnTo>
                    <a:pt x="274307" y="2443048"/>
                  </a:lnTo>
                  <a:lnTo>
                    <a:pt x="3970820" y="2443048"/>
                  </a:lnTo>
                  <a:lnTo>
                    <a:pt x="3970820" y="2236025"/>
                  </a:lnTo>
                  <a:close/>
                </a:path>
                <a:path w="7964169" h="4380865">
                  <a:moveTo>
                    <a:pt x="6131090" y="402551"/>
                  </a:moveTo>
                  <a:lnTo>
                    <a:pt x="4179532" y="402551"/>
                  </a:lnTo>
                  <a:lnTo>
                    <a:pt x="4179532" y="560273"/>
                  </a:lnTo>
                  <a:lnTo>
                    <a:pt x="6131090" y="560273"/>
                  </a:lnTo>
                  <a:lnTo>
                    <a:pt x="6131090" y="402551"/>
                  </a:lnTo>
                  <a:close/>
                </a:path>
                <a:path w="7964169" h="4380865">
                  <a:moveTo>
                    <a:pt x="6846671" y="3473767"/>
                  </a:moveTo>
                  <a:lnTo>
                    <a:pt x="5417337" y="3473767"/>
                  </a:lnTo>
                  <a:lnTo>
                    <a:pt x="5417337" y="4380712"/>
                  </a:lnTo>
                  <a:lnTo>
                    <a:pt x="6846671" y="4380712"/>
                  </a:lnTo>
                  <a:lnTo>
                    <a:pt x="6846671" y="3473767"/>
                  </a:lnTo>
                  <a:close/>
                </a:path>
                <a:path w="7964169" h="4380865">
                  <a:moveTo>
                    <a:pt x="7962582" y="2757817"/>
                  </a:moveTo>
                  <a:lnTo>
                    <a:pt x="5143411" y="2757817"/>
                  </a:lnTo>
                  <a:lnTo>
                    <a:pt x="5143411" y="2954972"/>
                  </a:lnTo>
                  <a:lnTo>
                    <a:pt x="7962582" y="2954972"/>
                  </a:lnTo>
                  <a:lnTo>
                    <a:pt x="7962582" y="2757817"/>
                  </a:lnTo>
                  <a:close/>
                </a:path>
                <a:path w="7964169" h="4380865">
                  <a:moveTo>
                    <a:pt x="7964068" y="2028837"/>
                  </a:moveTo>
                  <a:lnTo>
                    <a:pt x="4267555" y="2028837"/>
                  </a:lnTo>
                  <a:lnTo>
                    <a:pt x="4267555" y="2235847"/>
                  </a:lnTo>
                  <a:lnTo>
                    <a:pt x="7964068" y="2235847"/>
                  </a:lnTo>
                  <a:lnTo>
                    <a:pt x="7964068" y="20288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636126" y="4685219"/>
              <a:ext cx="1557655" cy="802640"/>
            </a:xfrm>
            <a:custGeom>
              <a:avLst/>
              <a:gdLst/>
              <a:ahLst/>
              <a:cxnLst/>
              <a:rect l="l" t="t" r="r" b="b"/>
              <a:pathLst>
                <a:path w="1557655" h="802639">
                  <a:moveTo>
                    <a:pt x="1547710" y="0"/>
                  </a:moveTo>
                  <a:lnTo>
                    <a:pt x="0" y="0"/>
                  </a:lnTo>
                  <a:lnTo>
                    <a:pt x="0" y="236575"/>
                  </a:lnTo>
                  <a:lnTo>
                    <a:pt x="1547710" y="236575"/>
                  </a:lnTo>
                  <a:lnTo>
                    <a:pt x="1547710" y="0"/>
                  </a:lnTo>
                  <a:close/>
                </a:path>
                <a:path w="1557655" h="802639">
                  <a:moveTo>
                    <a:pt x="1557566" y="565759"/>
                  </a:moveTo>
                  <a:lnTo>
                    <a:pt x="9855" y="565759"/>
                  </a:lnTo>
                  <a:lnTo>
                    <a:pt x="9855" y="802335"/>
                  </a:lnTo>
                  <a:lnTo>
                    <a:pt x="1557566" y="802335"/>
                  </a:lnTo>
                  <a:lnTo>
                    <a:pt x="1557566" y="565759"/>
                  </a:lnTo>
                  <a:close/>
                </a:path>
              </a:pathLst>
            </a:custGeom>
            <a:solidFill>
              <a:srgbClr val="6AA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55367" y="4826518"/>
            <a:ext cx="6695415" cy="1464468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3865">
              <a:lnSpc>
                <a:spcPct val="100000"/>
              </a:lnSpc>
              <a:spcBef>
                <a:spcPts val="100"/>
              </a:spcBef>
            </a:pPr>
            <a:r>
              <a:rPr spc="-280" dirty="0"/>
              <a:t>Resultado</a:t>
            </a:r>
            <a:r>
              <a:rPr spc="-325" dirty="0"/>
              <a:t> </a:t>
            </a:r>
            <a:r>
              <a:rPr spc="-254" dirty="0"/>
              <a:t>da</a:t>
            </a:r>
            <a:r>
              <a:rPr spc="-325" dirty="0"/>
              <a:t> </a:t>
            </a:r>
            <a:r>
              <a:rPr spc="-330" dirty="0"/>
              <a:t>Declaração</a:t>
            </a:r>
            <a:r>
              <a:rPr spc="-325" dirty="0"/>
              <a:t> </a:t>
            </a:r>
            <a:r>
              <a:rPr spc="-430" dirty="0"/>
              <a:t>=</a:t>
            </a:r>
            <a:r>
              <a:rPr spc="-320" dirty="0"/>
              <a:t> </a:t>
            </a:r>
            <a:r>
              <a:rPr spc="-240" dirty="0">
                <a:solidFill>
                  <a:srgbClr val="FF1616"/>
                </a:solidFill>
              </a:rPr>
              <a:t>Imposto</a:t>
            </a:r>
            <a:r>
              <a:rPr spc="-325" dirty="0">
                <a:solidFill>
                  <a:srgbClr val="FF1616"/>
                </a:solidFill>
              </a:rPr>
              <a:t> </a:t>
            </a:r>
            <a:r>
              <a:rPr spc="-310" dirty="0">
                <a:solidFill>
                  <a:srgbClr val="FF1616"/>
                </a:solidFill>
              </a:rPr>
              <a:t>a</a:t>
            </a:r>
            <a:r>
              <a:rPr spc="-325" dirty="0">
                <a:solidFill>
                  <a:srgbClr val="FF1616"/>
                </a:solidFill>
              </a:rPr>
              <a:t> </a:t>
            </a:r>
            <a:r>
              <a:rPr spc="-265" dirty="0">
                <a:solidFill>
                  <a:srgbClr val="FF1616"/>
                </a:solidFill>
              </a:rPr>
              <a:t>pagar</a:t>
            </a: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27831" y="417576"/>
            <a:ext cx="11835383" cy="9265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358265"/>
            <a:chOff x="0" y="0"/>
            <a:chExt cx="18288000" cy="1358265"/>
          </a:xfrm>
        </p:grpSpPr>
        <p:sp>
          <p:nvSpPr>
            <p:cNvPr id="3" name="object 3"/>
            <p:cNvSpPr/>
            <p:nvPr/>
          </p:nvSpPr>
          <p:spPr>
            <a:xfrm>
              <a:off x="0" y="215024"/>
              <a:ext cx="18288000" cy="1143000"/>
            </a:xfrm>
            <a:custGeom>
              <a:avLst/>
              <a:gdLst/>
              <a:ahLst/>
              <a:cxnLst/>
              <a:rect l="l" t="t" r="r" b="b"/>
              <a:pathLst>
                <a:path w="18288000" h="1143000">
                  <a:moveTo>
                    <a:pt x="0" y="0"/>
                  </a:moveTo>
                  <a:lnTo>
                    <a:pt x="18288001" y="0"/>
                  </a:lnTo>
                  <a:lnTo>
                    <a:pt x="18288001" y="1142999"/>
                  </a:lnTo>
                  <a:lnTo>
                    <a:pt x="0" y="1142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2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437162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48" y="9371615"/>
            <a:ext cx="8137693" cy="91538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817519" y="9614507"/>
            <a:ext cx="2219324" cy="5143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934992" y="9481865"/>
            <a:ext cx="647699" cy="6476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02206" y="2831500"/>
            <a:ext cx="14179589" cy="93538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18631" y="4187332"/>
            <a:ext cx="3898364" cy="72258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779910" y="4187992"/>
            <a:ext cx="6238719" cy="71345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76134" y="5456782"/>
            <a:ext cx="6810374" cy="343852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35886" y="8094894"/>
            <a:ext cx="3124200" cy="3048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2544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334"/>
              </a:spcBef>
            </a:pPr>
            <a:r>
              <a:rPr sz="1000" spc="-45" dirty="0">
                <a:latin typeface="Arial Black"/>
                <a:cs typeface="Arial Black"/>
              </a:rPr>
              <a:t>3351</a:t>
            </a:r>
            <a:r>
              <a:rPr sz="1000" spc="325" dirty="0">
                <a:latin typeface="Arial Black"/>
                <a:cs typeface="Arial Black"/>
              </a:rPr>
              <a:t> </a:t>
            </a:r>
            <a:r>
              <a:rPr sz="1000" spc="-80" dirty="0">
                <a:latin typeface="Arial Black"/>
                <a:cs typeface="Arial Black"/>
              </a:rPr>
              <a:t>Doação</a:t>
            </a:r>
            <a:r>
              <a:rPr sz="1000" spc="-75" dirty="0">
                <a:latin typeface="Arial Black"/>
                <a:cs typeface="Arial Black"/>
              </a:rPr>
              <a:t> </a:t>
            </a:r>
            <a:r>
              <a:rPr sz="1000" spc="-60" dirty="0">
                <a:latin typeface="Arial Black"/>
                <a:cs typeface="Arial Black"/>
              </a:rPr>
              <a:t>Fundo</a:t>
            </a:r>
            <a:r>
              <a:rPr sz="1000" spc="-75" dirty="0">
                <a:latin typeface="Arial Black"/>
                <a:cs typeface="Arial Black"/>
              </a:rPr>
              <a:t> </a:t>
            </a:r>
            <a:r>
              <a:rPr sz="1000" spc="-45" dirty="0">
                <a:latin typeface="Arial Black"/>
                <a:cs typeface="Arial Black"/>
              </a:rPr>
              <a:t>Direito</a:t>
            </a:r>
            <a:r>
              <a:rPr sz="1000" spc="-75" dirty="0">
                <a:latin typeface="Arial Black"/>
                <a:cs typeface="Arial Black"/>
              </a:rPr>
              <a:t> </a:t>
            </a:r>
            <a:r>
              <a:rPr sz="1000" spc="-50" dirty="0">
                <a:latin typeface="Arial Black"/>
                <a:cs typeface="Arial Black"/>
              </a:rPr>
              <a:t>Criança/Adolescente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3865">
              <a:lnSpc>
                <a:spcPct val="100000"/>
              </a:lnSpc>
              <a:spcBef>
                <a:spcPts val="100"/>
              </a:spcBef>
            </a:pPr>
            <a:r>
              <a:rPr spc="-280" dirty="0"/>
              <a:t>Resultado</a:t>
            </a:r>
            <a:r>
              <a:rPr spc="-325" dirty="0"/>
              <a:t> </a:t>
            </a:r>
            <a:r>
              <a:rPr spc="-254" dirty="0"/>
              <a:t>da</a:t>
            </a:r>
            <a:r>
              <a:rPr spc="-325" dirty="0"/>
              <a:t> </a:t>
            </a:r>
            <a:r>
              <a:rPr spc="-330" dirty="0"/>
              <a:t>Declaração</a:t>
            </a:r>
            <a:r>
              <a:rPr spc="-325" dirty="0"/>
              <a:t> </a:t>
            </a:r>
            <a:r>
              <a:rPr spc="-430" dirty="0"/>
              <a:t>=</a:t>
            </a:r>
            <a:r>
              <a:rPr spc="-320" dirty="0"/>
              <a:t> </a:t>
            </a:r>
            <a:r>
              <a:rPr spc="-240" dirty="0">
                <a:solidFill>
                  <a:srgbClr val="FF1616"/>
                </a:solidFill>
              </a:rPr>
              <a:t>Imposto</a:t>
            </a:r>
            <a:r>
              <a:rPr spc="-325" dirty="0">
                <a:solidFill>
                  <a:srgbClr val="FF1616"/>
                </a:solidFill>
              </a:rPr>
              <a:t> </a:t>
            </a:r>
            <a:r>
              <a:rPr spc="-310" dirty="0">
                <a:solidFill>
                  <a:srgbClr val="FF1616"/>
                </a:solidFill>
              </a:rPr>
              <a:t>a</a:t>
            </a:r>
            <a:r>
              <a:rPr spc="-325" dirty="0">
                <a:solidFill>
                  <a:srgbClr val="FF1616"/>
                </a:solidFill>
              </a:rPr>
              <a:t> </a:t>
            </a:r>
            <a:r>
              <a:rPr spc="-265" dirty="0">
                <a:solidFill>
                  <a:srgbClr val="FF1616"/>
                </a:solidFill>
              </a:rPr>
              <a:t>pagar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9455949" y="5456782"/>
            <a:ext cx="6810375" cy="3438525"/>
            <a:chOff x="9455949" y="5456782"/>
            <a:chExt cx="6810375" cy="3438525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55949" y="5456782"/>
              <a:ext cx="6810374" cy="34385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611788" y="8094894"/>
              <a:ext cx="3086100" cy="304800"/>
            </a:xfrm>
            <a:custGeom>
              <a:avLst/>
              <a:gdLst/>
              <a:ahLst/>
              <a:cxnLst/>
              <a:rect l="l" t="t" r="r" b="b"/>
              <a:pathLst>
                <a:path w="3086100" h="304800">
                  <a:moveTo>
                    <a:pt x="3085585" y="304800"/>
                  </a:moveTo>
                  <a:lnTo>
                    <a:pt x="0" y="304800"/>
                  </a:lnTo>
                  <a:lnTo>
                    <a:pt x="0" y="0"/>
                  </a:lnTo>
                  <a:lnTo>
                    <a:pt x="3085585" y="0"/>
                  </a:lnTo>
                  <a:lnTo>
                    <a:pt x="3085585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627406" y="8124698"/>
            <a:ext cx="37947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5" dirty="0">
                <a:latin typeface="Arial Black"/>
                <a:cs typeface="Arial Black"/>
              </a:rPr>
              <a:t>9090</a:t>
            </a:r>
            <a:r>
              <a:rPr sz="1000" spc="450" dirty="0">
                <a:latin typeface="Arial Black"/>
                <a:cs typeface="Arial Black"/>
              </a:rPr>
              <a:t> </a:t>
            </a:r>
            <a:r>
              <a:rPr sz="1000" spc="-80" dirty="0">
                <a:latin typeface="Arial Black"/>
                <a:cs typeface="Arial Black"/>
              </a:rPr>
              <a:t>Doação</a:t>
            </a:r>
            <a:r>
              <a:rPr sz="1000" spc="-75" dirty="0">
                <a:latin typeface="Arial Black"/>
                <a:cs typeface="Arial Black"/>
              </a:rPr>
              <a:t> </a:t>
            </a:r>
            <a:r>
              <a:rPr sz="1000" spc="-70" dirty="0">
                <a:latin typeface="Arial Black"/>
                <a:cs typeface="Arial Black"/>
              </a:rPr>
              <a:t>Fundos </a:t>
            </a:r>
            <a:r>
              <a:rPr sz="1000" spc="-65" dirty="0">
                <a:latin typeface="Arial Black"/>
                <a:cs typeface="Arial Black"/>
              </a:rPr>
              <a:t>Controlados</a:t>
            </a:r>
            <a:r>
              <a:rPr sz="1000" spc="-70" dirty="0">
                <a:latin typeface="Arial Black"/>
                <a:cs typeface="Arial Black"/>
              </a:rPr>
              <a:t> </a:t>
            </a:r>
            <a:r>
              <a:rPr sz="1000" spc="-75" dirty="0">
                <a:latin typeface="Arial Black"/>
                <a:cs typeface="Arial Black"/>
              </a:rPr>
              <a:t>pelos </a:t>
            </a:r>
            <a:r>
              <a:rPr sz="1000" spc="-80" dirty="0">
                <a:latin typeface="Arial Black"/>
                <a:cs typeface="Arial Black"/>
              </a:rPr>
              <a:t>Conselhos</a:t>
            </a:r>
            <a:r>
              <a:rPr sz="1000" spc="-70" dirty="0">
                <a:latin typeface="Arial Black"/>
                <a:cs typeface="Arial Black"/>
              </a:rPr>
              <a:t> </a:t>
            </a:r>
            <a:r>
              <a:rPr sz="1000" spc="-55" dirty="0">
                <a:latin typeface="Arial Black"/>
                <a:cs typeface="Arial Black"/>
              </a:rPr>
              <a:t>do</a:t>
            </a:r>
            <a:r>
              <a:rPr sz="1000" spc="-70" dirty="0">
                <a:latin typeface="Arial Black"/>
                <a:cs typeface="Arial Black"/>
              </a:rPr>
              <a:t> </a:t>
            </a:r>
            <a:r>
              <a:rPr sz="1000" spc="-10" dirty="0">
                <a:latin typeface="Arial Black"/>
                <a:cs typeface="Arial Black"/>
              </a:rPr>
              <a:t>Idoso</a:t>
            </a:r>
            <a:endParaRPr sz="1000">
              <a:latin typeface="Arial Black"/>
              <a:cs typeface="Arial Black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227831" y="417576"/>
            <a:ext cx="11835383" cy="9265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8288000" cy="1358265"/>
            <a:chOff x="0" y="1"/>
            <a:chExt cx="18288000" cy="1358265"/>
          </a:xfrm>
        </p:grpSpPr>
        <p:sp>
          <p:nvSpPr>
            <p:cNvPr id="3" name="object 3"/>
            <p:cNvSpPr/>
            <p:nvPr/>
          </p:nvSpPr>
          <p:spPr>
            <a:xfrm>
              <a:off x="0" y="215024"/>
              <a:ext cx="18288000" cy="1143000"/>
            </a:xfrm>
            <a:custGeom>
              <a:avLst/>
              <a:gdLst/>
              <a:ahLst/>
              <a:cxnLst/>
              <a:rect l="l" t="t" r="r" b="b"/>
              <a:pathLst>
                <a:path w="18288000" h="1143000">
                  <a:moveTo>
                    <a:pt x="0" y="0"/>
                  </a:moveTo>
                  <a:lnTo>
                    <a:pt x="18288001" y="0"/>
                  </a:lnTo>
                  <a:lnTo>
                    <a:pt x="18288001" y="1142999"/>
                  </a:lnTo>
                  <a:lnTo>
                    <a:pt x="0" y="1142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2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18287999" cy="437161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48" y="9371613"/>
            <a:ext cx="8137693" cy="91538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817519" y="9614506"/>
            <a:ext cx="2219324" cy="5143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934992" y="9481864"/>
            <a:ext cx="647699" cy="6476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23452" y="2833241"/>
            <a:ext cx="15013654" cy="991673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80" dirty="0"/>
              <a:t>Resultado</a:t>
            </a:r>
            <a:r>
              <a:rPr spc="-325" dirty="0"/>
              <a:t> </a:t>
            </a:r>
            <a:r>
              <a:rPr spc="-254" dirty="0"/>
              <a:t>da</a:t>
            </a:r>
            <a:r>
              <a:rPr spc="-325" dirty="0"/>
              <a:t> </a:t>
            </a:r>
            <a:r>
              <a:rPr spc="-330" dirty="0"/>
              <a:t>Declaração</a:t>
            </a:r>
            <a:r>
              <a:rPr spc="-325" dirty="0"/>
              <a:t> </a:t>
            </a:r>
            <a:r>
              <a:rPr spc="-430" dirty="0"/>
              <a:t>=</a:t>
            </a:r>
            <a:r>
              <a:rPr spc="-320" dirty="0"/>
              <a:t> </a:t>
            </a:r>
            <a:r>
              <a:rPr spc="-240" dirty="0">
                <a:solidFill>
                  <a:srgbClr val="66A612"/>
                </a:solidFill>
              </a:rPr>
              <a:t>Imposto</a:t>
            </a:r>
            <a:r>
              <a:rPr spc="-325" dirty="0">
                <a:solidFill>
                  <a:srgbClr val="66A612"/>
                </a:solidFill>
              </a:rPr>
              <a:t> </a:t>
            </a:r>
            <a:r>
              <a:rPr spc="-310" dirty="0">
                <a:solidFill>
                  <a:srgbClr val="66A612"/>
                </a:solidFill>
              </a:rPr>
              <a:t>a</a:t>
            </a:r>
            <a:r>
              <a:rPr spc="-325" dirty="0">
                <a:solidFill>
                  <a:srgbClr val="66A612"/>
                </a:solidFill>
              </a:rPr>
              <a:t> </a:t>
            </a:r>
            <a:r>
              <a:rPr spc="-125" dirty="0">
                <a:solidFill>
                  <a:srgbClr val="66A612"/>
                </a:solidFill>
              </a:rPr>
              <a:t>Restituir</a:t>
            </a: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18631" y="4187332"/>
            <a:ext cx="3898364" cy="72258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779910" y="4187992"/>
            <a:ext cx="6238719" cy="71345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76134" y="5456784"/>
            <a:ext cx="6810374" cy="343852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35886" y="8094897"/>
            <a:ext cx="3124200" cy="3048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2544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334"/>
              </a:spcBef>
            </a:pPr>
            <a:r>
              <a:rPr sz="1000" spc="-45" dirty="0">
                <a:latin typeface="Arial Black"/>
                <a:cs typeface="Arial Black"/>
              </a:rPr>
              <a:t>3351</a:t>
            </a:r>
            <a:r>
              <a:rPr sz="1000" spc="325" dirty="0">
                <a:latin typeface="Arial Black"/>
                <a:cs typeface="Arial Black"/>
              </a:rPr>
              <a:t> </a:t>
            </a:r>
            <a:r>
              <a:rPr sz="1000" spc="-80" dirty="0">
                <a:latin typeface="Arial Black"/>
                <a:cs typeface="Arial Black"/>
              </a:rPr>
              <a:t>Doação</a:t>
            </a:r>
            <a:r>
              <a:rPr sz="1000" spc="-75" dirty="0">
                <a:latin typeface="Arial Black"/>
                <a:cs typeface="Arial Black"/>
              </a:rPr>
              <a:t> </a:t>
            </a:r>
            <a:r>
              <a:rPr sz="1000" spc="-60" dirty="0">
                <a:latin typeface="Arial Black"/>
                <a:cs typeface="Arial Black"/>
              </a:rPr>
              <a:t>Fundo</a:t>
            </a:r>
            <a:r>
              <a:rPr sz="1000" spc="-75" dirty="0">
                <a:latin typeface="Arial Black"/>
                <a:cs typeface="Arial Black"/>
              </a:rPr>
              <a:t> </a:t>
            </a:r>
            <a:r>
              <a:rPr sz="1000" spc="-45" dirty="0">
                <a:latin typeface="Arial Black"/>
                <a:cs typeface="Arial Black"/>
              </a:rPr>
              <a:t>Direito</a:t>
            </a:r>
            <a:r>
              <a:rPr sz="1000" spc="-75" dirty="0">
                <a:latin typeface="Arial Black"/>
                <a:cs typeface="Arial Black"/>
              </a:rPr>
              <a:t> </a:t>
            </a:r>
            <a:r>
              <a:rPr sz="1000" spc="-50" dirty="0">
                <a:latin typeface="Arial Black"/>
                <a:cs typeface="Arial Black"/>
              </a:rPr>
              <a:t>Criança/Adolescente</a:t>
            </a:r>
            <a:endParaRPr sz="1000">
              <a:latin typeface="Arial Black"/>
              <a:cs typeface="Arial Black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9455949" y="5456784"/>
            <a:ext cx="6810375" cy="3438525"/>
            <a:chOff x="9455949" y="5456784"/>
            <a:chExt cx="6810375" cy="3438525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55949" y="5456784"/>
              <a:ext cx="6810374" cy="34385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611788" y="8094897"/>
              <a:ext cx="3086100" cy="304800"/>
            </a:xfrm>
            <a:custGeom>
              <a:avLst/>
              <a:gdLst/>
              <a:ahLst/>
              <a:cxnLst/>
              <a:rect l="l" t="t" r="r" b="b"/>
              <a:pathLst>
                <a:path w="3086100" h="304800">
                  <a:moveTo>
                    <a:pt x="3085585" y="304800"/>
                  </a:moveTo>
                  <a:lnTo>
                    <a:pt x="0" y="304800"/>
                  </a:lnTo>
                  <a:lnTo>
                    <a:pt x="0" y="0"/>
                  </a:lnTo>
                  <a:lnTo>
                    <a:pt x="3085585" y="0"/>
                  </a:lnTo>
                  <a:lnTo>
                    <a:pt x="3085585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627406" y="8124698"/>
            <a:ext cx="37947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5" dirty="0">
                <a:latin typeface="Arial Black"/>
                <a:cs typeface="Arial Black"/>
              </a:rPr>
              <a:t>9090</a:t>
            </a:r>
            <a:r>
              <a:rPr sz="1000" spc="450" dirty="0">
                <a:latin typeface="Arial Black"/>
                <a:cs typeface="Arial Black"/>
              </a:rPr>
              <a:t> </a:t>
            </a:r>
            <a:r>
              <a:rPr sz="1000" spc="-80" dirty="0">
                <a:latin typeface="Arial Black"/>
                <a:cs typeface="Arial Black"/>
              </a:rPr>
              <a:t>Doação</a:t>
            </a:r>
            <a:r>
              <a:rPr sz="1000" spc="-75" dirty="0">
                <a:latin typeface="Arial Black"/>
                <a:cs typeface="Arial Black"/>
              </a:rPr>
              <a:t> </a:t>
            </a:r>
            <a:r>
              <a:rPr sz="1000" spc="-70" dirty="0">
                <a:latin typeface="Arial Black"/>
                <a:cs typeface="Arial Black"/>
              </a:rPr>
              <a:t>Fundos </a:t>
            </a:r>
            <a:r>
              <a:rPr sz="1000" spc="-65" dirty="0">
                <a:latin typeface="Arial Black"/>
                <a:cs typeface="Arial Black"/>
              </a:rPr>
              <a:t>Controlados</a:t>
            </a:r>
            <a:r>
              <a:rPr sz="1000" spc="-70" dirty="0">
                <a:latin typeface="Arial Black"/>
                <a:cs typeface="Arial Black"/>
              </a:rPr>
              <a:t> </a:t>
            </a:r>
            <a:r>
              <a:rPr sz="1000" spc="-75" dirty="0">
                <a:latin typeface="Arial Black"/>
                <a:cs typeface="Arial Black"/>
              </a:rPr>
              <a:t>pelos </a:t>
            </a:r>
            <a:r>
              <a:rPr sz="1000" spc="-80" dirty="0">
                <a:latin typeface="Arial Black"/>
                <a:cs typeface="Arial Black"/>
              </a:rPr>
              <a:t>Conselhos</a:t>
            </a:r>
            <a:r>
              <a:rPr sz="1000" spc="-70" dirty="0">
                <a:latin typeface="Arial Black"/>
                <a:cs typeface="Arial Black"/>
              </a:rPr>
              <a:t> </a:t>
            </a:r>
            <a:r>
              <a:rPr sz="1000" spc="-55" dirty="0">
                <a:latin typeface="Arial Black"/>
                <a:cs typeface="Arial Black"/>
              </a:rPr>
              <a:t>do</a:t>
            </a:r>
            <a:r>
              <a:rPr sz="1000" spc="-70" dirty="0">
                <a:latin typeface="Arial Black"/>
                <a:cs typeface="Arial Black"/>
              </a:rPr>
              <a:t> </a:t>
            </a:r>
            <a:r>
              <a:rPr sz="1000" spc="-10" dirty="0">
                <a:latin typeface="Arial Black"/>
                <a:cs typeface="Arial Black"/>
              </a:rPr>
              <a:t>Idoso</a:t>
            </a:r>
            <a:endParaRPr sz="1000">
              <a:latin typeface="Arial Black"/>
              <a:cs typeface="Arial Black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227831" y="417576"/>
            <a:ext cx="11835383" cy="9265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358265"/>
            <a:chOff x="0" y="0"/>
            <a:chExt cx="18288000" cy="1358265"/>
          </a:xfrm>
        </p:grpSpPr>
        <p:sp>
          <p:nvSpPr>
            <p:cNvPr id="3" name="object 3"/>
            <p:cNvSpPr/>
            <p:nvPr/>
          </p:nvSpPr>
          <p:spPr>
            <a:xfrm>
              <a:off x="0" y="215020"/>
              <a:ext cx="18288000" cy="1143000"/>
            </a:xfrm>
            <a:custGeom>
              <a:avLst/>
              <a:gdLst/>
              <a:ahLst/>
              <a:cxnLst/>
              <a:rect l="l" t="t" r="r" b="b"/>
              <a:pathLst>
                <a:path w="18288000" h="1143000">
                  <a:moveTo>
                    <a:pt x="0" y="0"/>
                  </a:moveTo>
                  <a:lnTo>
                    <a:pt x="18288001" y="0"/>
                  </a:lnTo>
                  <a:lnTo>
                    <a:pt x="18288001" y="1142999"/>
                  </a:lnTo>
                  <a:lnTo>
                    <a:pt x="0" y="1142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2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437161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48" y="9371614"/>
            <a:ext cx="8137693" cy="91538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817519" y="9614502"/>
            <a:ext cx="2219324" cy="5143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934992" y="9481863"/>
            <a:ext cx="647699" cy="6476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98023" y="1865529"/>
            <a:ext cx="4771854" cy="2138096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511956" y="2133077"/>
            <a:ext cx="9816465" cy="1644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86760" marR="5080" indent="-3274695">
              <a:lnSpc>
                <a:spcPct val="115500"/>
              </a:lnSpc>
              <a:spcBef>
                <a:spcPts val="100"/>
              </a:spcBef>
            </a:pPr>
            <a:r>
              <a:rPr spc="-275" dirty="0">
                <a:solidFill>
                  <a:srgbClr val="FE9800"/>
                </a:solidFill>
              </a:rPr>
              <a:t>Pagamento</a:t>
            </a:r>
            <a:r>
              <a:rPr spc="-310" dirty="0">
                <a:solidFill>
                  <a:srgbClr val="FE9800"/>
                </a:solidFill>
              </a:rPr>
              <a:t> </a:t>
            </a:r>
            <a:r>
              <a:rPr spc="-225" dirty="0">
                <a:solidFill>
                  <a:srgbClr val="FE9800"/>
                </a:solidFill>
              </a:rPr>
              <a:t>do</a:t>
            </a:r>
            <a:r>
              <a:rPr spc="-305" dirty="0">
                <a:solidFill>
                  <a:srgbClr val="FE9800"/>
                </a:solidFill>
              </a:rPr>
              <a:t> </a:t>
            </a:r>
            <a:r>
              <a:rPr spc="-180" dirty="0">
                <a:solidFill>
                  <a:srgbClr val="FE9800"/>
                </a:solidFill>
              </a:rPr>
              <a:t>valor</a:t>
            </a:r>
            <a:r>
              <a:rPr spc="-305" dirty="0">
                <a:solidFill>
                  <a:srgbClr val="FE9800"/>
                </a:solidFill>
              </a:rPr>
              <a:t> </a:t>
            </a:r>
            <a:r>
              <a:rPr spc="-240" dirty="0">
                <a:solidFill>
                  <a:srgbClr val="FE9800"/>
                </a:solidFill>
              </a:rPr>
              <a:t>destinado</a:t>
            </a:r>
            <a:r>
              <a:rPr spc="-310" dirty="0">
                <a:solidFill>
                  <a:srgbClr val="FE9800"/>
                </a:solidFill>
              </a:rPr>
              <a:t> </a:t>
            </a:r>
            <a:r>
              <a:rPr spc="-25" dirty="0">
                <a:solidFill>
                  <a:srgbClr val="FE9800"/>
                </a:solidFill>
              </a:rPr>
              <a:t>na </a:t>
            </a:r>
            <a:r>
              <a:rPr spc="-340" dirty="0">
                <a:solidFill>
                  <a:srgbClr val="FE9800"/>
                </a:solidFill>
              </a:rPr>
              <a:t>Declaração</a:t>
            </a: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27831" y="417576"/>
            <a:ext cx="11835383" cy="92659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C16396B-C62D-143E-F68F-2B70DE910D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1100" y="4657725"/>
            <a:ext cx="8305800" cy="97155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2A6D0C9A-DED1-D918-BC8F-622CEA6677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000" y="6023498"/>
            <a:ext cx="7086600" cy="97155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168E687-D0EC-24BF-3221-3E8EA84B61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48200" y="7389271"/>
            <a:ext cx="7924800" cy="1381125"/>
          </a:xfrm>
          <a:prstGeom prst="rect">
            <a:avLst/>
          </a:prstGeom>
        </p:spPr>
      </p:pic>
      <p:sp>
        <p:nvSpPr>
          <p:cNvPr id="18" name="Seta: Curva para a Esquerda 17">
            <a:extLst>
              <a:ext uri="{FF2B5EF4-FFF2-40B4-BE49-F238E27FC236}">
                <a16:creationId xmlns:a16="http://schemas.microsoft.com/office/drawing/2014/main" id="{5D830770-B843-C817-ABB1-64B8F3EB61F3}"/>
              </a:ext>
            </a:extLst>
          </p:cNvPr>
          <p:cNvSpPr/>
          <p:nvPr/>
        </p:nvSpPr>
        <p:spPr>
          <a:xfrm>
            <a:off x="12858503" y="6360226"/>
            <a:ext cx="685800" cy="1905000"/>
          </a:xfrm>
          <a:prstGeom prst="curvedLef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77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9235" y="2675662"/>
            <a:ext cx="6720932" cy="66781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862496" y="2814782"/>
            <a:ext cx="4299585" cy="5513070"/>
            <a:chOff x="9862496" y="2814782"/>
            <a:chExt cx="4299585" cy="551307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62496" y="2814782"/>
              <a:ext cx="4299118" cy="266485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38971" y="5340213"/>
              <a:ext cx="2089454" cy="298741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54826" y="1584459"/>
            <a:ext cx="1437894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210" dirty="0"/>
              <a:t>Destinação</a:t>
            </a:r>
            <a:r>
              <a:rPr sz="3300" spc="-225" dirty="0"/>
              <a:t> </a:t>
            </a:r>
            <a:r>
              <a:rPr sz="3300" spc="-140" dirty="0"/>
              <a:t>na</a:t>
            </a:r>
            <a:r>
              <a:rPr sz="3300" spc="-225" dirty="0"/>
              <a:t> </a:t>
            </a:r>
            <a:r>
              <a:rPr sz="3300" spc="-229" dirty="0"/>
              <a:t>Declaração</a:t>
            </a:r>
            <a:r>
              <a:rPr sz="3300" spc="-225" dirty="0"/>
              <a:t> </a:t>
            </a:r>
            <a:r>
              <a:rPr sz="3300" spc="-160" dirty="0"/>
              <a:t>do</a:t>
            </a:r>
            <a:r>
              <a:rPr sz="3300" spc="-220" dirty="0"/>
              <a:t> </a:t>
            </a:r>
            <a:r>
              <a:rPr sz="3300" spc="-170" dirty="0"/>
              <a:t>Imposto</a:t>
            </a:r>
            <a:r>
              <a:rPr sz="3300" spc="-225" dirty="0"/>
              <a:t> </a:t>
            </a:r>
            <a:r>
              <a:rPr sz="3300" spc="-204" dirty="0"/>
              <a:t>de</a:t>
            </a:r>
            <a:r>
              <a:rPr sz="3300" spc="-225" dirty="0"/>
              <a:t> </a:t>
            </a:r>
            <a:r>
              <a:rPr sz="3300" spc="-204" dirty="0"/>
              <a:t>Renda</a:t>
            </a:r>
            <a:r>
              <a:rPr sz="3300" spc="-225" dirty="0"/>
              <a:t> </a:t>
            </a:r>
            <a:r>
              <a:rPr sz="3300" spc="-285" dirty="0"/>
              <a:t>Pessoa</a:t>
            </a:r>
            <a:r>
              <a:rPr sz="3300" spc="-220" dirty="0"/>
              <a:t> </a:t>
            </a:r>
            <a:r>
              <a:rPr sz="3300" spc="-290" dirty="0"/>
              <a:t>Física</a:t>
            </a:r>
            <a:r>
              <a:rPr sz="3300" spc="-225" dirty="0"/>
              <a:t> </a:t>
            </a:r>
            <a:r>
              <a:rPr sz="3300" spc="-265" dirty="0"/>
              <a:t>(DIRPF)</a:t>
            </a:r>
            <a:endParaRPr sz="3300"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27831" y="417576"/>
            <a:ext cx="11835383" cy="9265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35374" y="0"/>
              <a:ext cx="6852625" cy="4381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9803352"/>
              <a:ext cx="8029574" cy="4836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552914" y="9475604"/>
              <a:ext cx="2628899" cy="6572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907894" y="9482852"/>
              <a:ext cx="647699" cy="647699"/>
            </a:xfrm>
            <a:prstGeom prst="rect">
              <a:avLst/>
            </a:prstGeom>
          </p:spPr>
        </p:pic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8B9F430-841A-0FD6-A0CA-E627D4CA551F}"/>
              </a:ext>
            </a:extLst>
          </p:cNvPr>
          <p:cNvSpPr txBox="1"/>
          <p:nvPr/>
        </p:nvSpPr>
        <p:spPr>
          <a:xfrm>
            <a:off x="1143000" y="1437305"/>
            <a:ext cx="1668780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4800" b="1" dirty="0">
                <a:solidFill>
                  <a:srgbClr val="006600"/>
                </a:solidFill>
              </a:rPr>
              <a:t>Para </a:t>
            </a:r>
            <a:r>
              <a:rPr lang="en-US" sz="4800" b="1" dirty="0" err="1">
                <a:solidFill>
                  <a:srgbClr val="006600"/>
                </a:solidFill>
              </a:rPr>
              <a:t>fazer</a:t>
            </a:r>
            <a:r>
              <a:rPr lang="en-US" sz="4800" b="1" dirty="0">
                <a:solidFill>
                  <a:srgbClr val="006600"/>
                </a:solidFill>
              </a:rPr>
              <a:t> a </a:t>
            </a:r>
            <a:r>
              <a:rPr lang="en-US" sz="4800" b="1" dirty="0" err="1">
                <a:solidFill>
                  <a:srgbClr val="006600"/>
                </a:solidFill>
              </a:rPr>
              <a:t>destinação</a:t>
            </a:r>
            <a:r>
              <a:rPr lang="en-US" sz="4800" b="1" dirty="0">
                <a:solidFill>
                  <a:srgbClr val="006600"/>
                </a:solidFill>
              </a:rPr>
              <a:t> do IR é </a:t>
            </a:r>
            <a:r>
              <a:rPr lang="en-US" sz="4800" b="1" dirty="0" err="1">
                <a:solidFill>
                  <a:srgbClr val="006600"/>
                </a:solidFill>
              </a:rPr>
              <a:t>bem</a:t>
            </a:r>
            <a:r>
              <a:rPr lang="en-US" sz="4800" b="1" dirty="0">
                <a:solidFill>
                  <a:srgbClr val="006600"/>
                </a:solidFill>
              </a:rPr>
              <a:t> simples e NÃO CUSTA NADA para </a:t>
            </a:r>
            <a:r>
              <a:rPr lang="en-US" sz="4800" b="1" dirty="0" err="1">
                <a:solidFill>
                  <a:srgbClr val="006600"/>
                </a:solidFill>
              </a:rPr>
              <a:t>quem</a:t>
            </a:r>
            <a:r>
              <a:rPr lang="en-US" sz="4800" b="1" dirty="0">
                <a:solidFill>
                  <a:srgbClr val="006600"/>
                </a:solidFill>
              </a:rPr>
              <a:t> </a:t>
            </a:r>
            <a:r>
              <a:rPr lang="en-US" sz="4800" b="1" dirty="0" err="1">
                <a:solidFill>
                  <a:srgbClr val="006600"/>
                </a:solidFill>
              </a:rPr>
              <a:t>destina</a:t>
            </a:r>
            <a:r>
              <a:rPr lang="en-US" sz="4800" b="1" dirty="0">
                <a:solidFill>
                  <a:srgbClr val="006600"/>
                </a:solidFill>
              </a:rPr>
              <a:t>, m</a:t>
            </a:r>
            <a:r>
              <a:rPr lang="pt-BR" sz="4800" b="1" dirty="0">
                <a:solidFill>
                  <a:srgbClr val="006600"/>
                </a:solidFill>
              </a:rPr>
              <a:t>as faz uma enorme diferença na vida de quem recebe.</a:t>
            </a:r>
          </a:p>
          <a:p>
            <a:pPr algn="ctr" rtl="0"/>
            <a:endParaRPr lang="pt-BR" sz="4800" b="1" dirty="0">
              <a:solidFill>
                <a:srgbClr val="006600"/>
              </a:solidFill>
            </a:endParaRPr>
          </a:p>
          <a:p>
            <a:pPr algn="ctr" rtl="0"/>
            <a:endParaRPr lang="pt-BR" sz="4800" b="1" dirty="0">
              <a:solidFill>
                <a:srgbClr val="006600"/>
              </a:solidFill>
            </a:endParaRPr>
          </a:p>
          <a:p>
            <a:pPr algn="ctr" rtl="0"/>
            <a:r>
              <a:rPr lang="pt-BR" sz="4800" b="1" dirty="0">
                <a:solidFill>
                  <a:srgbClr val="006600"/>
                </a:solidFill>
              </a:rPr>
              <a:t>Venha fazer parte desta história! </a:t>
            </a:r>
          </a:p>
          <a:p>
            <a:pPr algn="ctr" rtl="0"/>
            <a:endParaRPr lang="pt-BR" sz="4800" b="1" dirty="0">
              <a:solidFill>
                <a:srgbClr val="006600"/>
              </a:solidFill>
            </a:endParaRPr>
          </a:p>
          <a:p>
            <a:pPr algn="ctr" rtl="0"/>
            <a:endParaRPr lang="pt-BR" sz="4800" b="1" dirty="0">
              <a:solidFill>
                <a:srgbClr val="006600"/>
              </a:solidFill>
            </a:endParaRPr>
          </a:p>
          <a:p>
            <a:pPr algn="ctr" rtl="0"/>
            <a:endParaRPr lang="pt-BR" sz="4800" b="1" dirty="0">
              <a:solidFill>
                <a:srgbClr val="006600"/>
              </a:solidFill>
            </a:endParaRPr>
          </a:p>
          <a:p>
            <a:pPr algn="ctr" rtl="0"/>
            <a:r>
              <a:rPr lang="pt-BR" sz="4800" b="1" dirty="0">
                <a:solidFill>
                  <a:srgbClr val="006600"/>
                </a:solidFill>
              </a:rPr>
              <a:t>Ajude a construir uma sociedade melhor para todos.</a:t>
            </a:r>
            <a:r>
              <a:rPr lang="pt-BR" sz="1800" b="1" dirty="0"/>
              <a:t>.</a:t>
            </a:r>
            <a:endParaRPr lang="pt-BR" sz="48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78948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35374" y="0"/>
              <a:ext cx="6852625" cy="4381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9803352"/>
              <a:ext cx="8029574" cy="4836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552914" y="9475604"/>
              <a:ext cx="2628899" cy="6572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907894" y="9482852"/>
              <a:ext cx="647699" cy="647699"/>
            </a:xfrm>
            <a:prstGeom prst="rect">
              <a:avLst/>
            </a:prstGeom>
          </p:spPr>
        </p:pic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8B9F430-841A-0FD6-A0CA-E627D4CA551F}"/>
              </a:ext>
            </a:extLst>
          </p:cNvPr>
          <p:cNvSpPr txBox="1"/>
          <p:nvPr/>
        </p:nvSpPr>
        <p:spPr>
          <a:xfrm>
            <a:off x="1143000" y="1437305"/>
            <a:ext cx="166878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endParaRPr lang="pt-BR" sz="4800" b="1" dirty="0">
              <a:solidFill>
                <a:srgbClr val="006600"/>
              </a:solidFill>
            </a:endParaRPr>
          </a:p>
          <a:p>
            <a:pPr algn="ctr" rtl="0"/>
            <a:endParaRPr lang="pt-BR" sz="4800" b="1" dirty="0">
              <a:solidFill>
                <a:srgbClr val="006600"/>
              </a:solidFill>
            </a:endParaRPr>
          </a:p>
          <a:p>
            <a:pPr algn="ctr" rtl="0"/>
            <a:endParaRPr lang="pt-BR" sz="4800" b="1" dirty="0">
              <a:solidFill>
                <a:srgbClr val="006600"/>
              </a:solidFill>
            </a:endParaRPr>
          </a:p>
          <a:p>
            <a:pPr algn="ctr" rtl="0"/>
            <a:endParaRPr lang="pt-BR" sz="4800" b="1" dirty="0">
              <a:solidFill>
                <a:srgbClr val="006600"/>
              </a:solidFill>
            </a:endParaRPr>
          </a:p>
          <a:p>
            <a:pPr algn="ctr" rtl="0"/>
            <a:endParaRPr lang="pt-BR" sz="4800" b="1" dirty="0">
              <a:solidFill>
                <a:srgbClr val="006600"/>
              </a:solidFill>
            </a:endParaRPr>
          </a:p>
          <a:p>
            <a:pPr algn="ctr" rtl="0"/>
            <a:r>
              <a:rPr lang="pt-BR" sz="7200" b="1" dirty="0">
                <a:solidFill>
                  <a:srgbClr val="006600"/>
                </a:solidFill>
              </a:rPr>
              <a:t>Obrigado pela atenção de todos!</a:t>
            </a:r>
            <a:endParaRPr lang="pt-BR" sz="72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37796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063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51106" y="1489195"/>
            <a:ext cx="11985625" cy="1511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73475" marR="5080" indent="-3661410">
              <a:lnSpc>
                <a:spcPct val="116100"/>
              </a:lnSpc>
              <a:spcBef>
                <a:spcPts val="95"/>
              </a:spcBef>
            </a:pPr>
            <a:r>
              <a:rPr sz="4200" spc="-175" dirty="0"/>
              <a:t>Quem</a:t>
            </a:r>
            <a:r>
              <a:rPr sz="4200" spc="-300" dirty="0"/>
              <a:t> </a:t>
            </a:r>
            <a:r>
              <a:rPr sz="4200" spc="-235" dirty="0"/>
              <a:t>pode</a:t>
            </a:r>
            <a:r>
              <a:rPr sz="4200" spc="-295" dirty="0"/>
              <a:t> </a:t>
            </a:r>
            <a:r>
              <a:rPr sz="4200" spc="-185" dirty="0"/>
              <a:t>fazer</a:t>
            </a:r>
            <a:r>
              <a:rPr sz="4200" spc="-295" dirty="0"/>
              <a:t> </a:t>
            </a:r>
            <a:r>
              <a:rPr sz="4200" spc="-260" dirty="0"/>
              <a:t>uso</a:t>
            </a:r>
            <a:r>
              <a:rPr sz="4200" spc="-295" dirty="0"/>
              <a:t> </a:t>
            </a:r>
            <a:r>
              <a:rPr sz="4200" spc="-204" dirty="0"/>
              <a:t>do</a:t>
            </a:r>
            <a:r>
              <a:rPr sz="4200" spc="-295" dirty="0"/>
              <a:t> </a:t>
            </a:r>
            <a:r>
              <a:rPr sz="4200" spc="-210" dirty="0"/>
              <a:t>incentivo</a:t>
            </a:r>
            <a:r>
              <a:rPr sz="4200" spc="-295" dirty="0"/>
              <a:t> </a:t>
            </a:r>
            <a:r>
              <a:rPr sz="4200" spc="-285" dirty="0"/>
              <a:t>fiscal</a:t>
            </a:r>
            <a:r>
              <a:rPr sz="4200" spc="-300" dirty="0"/>
              <a:t> </a:t>
            </a:r>
            <a:r>
              <a:rPr sz="4200" spc="-20" dirty="0"/>
              <a:t>para </a:t>
            </a:r>
            <a:r>
              <a:rPr sz="4200" spc="-275" dirty="0"/>
              <a:t>destinação</a:t>
            </a:r>
            <a:r>
              <a:rPr sz="4200" spc="-290" dirty="0"/>
              <a:t> </a:t>
            </a:r>
            <a:r>
              <a:rPr sz="4200" spc="-204" dirty="0"/>
              <a:t>do</a:t>
            </a:r>
            <a:r>
              <a:rPr sz="4200" spc="-285" dirty="0"/>
              <a:t> </a:t>
            </a:r>
            <a:r>
              <a:rPr sz="4200" spc="-475" dirty="0"/>
              <a:t>IR?</a:t>
            </a:r>
            <a:endParaRPr sz="42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7831" y="417576"/>
            <a:ext cx="11835383" cy="92659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355200E-EB64-ADFA-C6C1-2A0C4B70B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230" y="3924300"/>
            <a:ext cx="11001375" cy="195262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234BF72-9DE4-AC29-4124-BF528EA73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5630" y="6057900"/>
            <a:ext cx="1084897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3085">
              <a:lnSpc>
                <a:spcPct val="100000"/>
              </a:lnSpc>
              <a:spcBef>
                <a:spcPts val="100"/>
              </a:spcBef>
            </a:pPr>
            <a:r>
              <a:rPr sz="4100" u="heavy" spc="-204" dirty="0">
                <a:uFill>
                  <a:solidFill>
                    <a:srgbClr val="03215C"/>
                  </a:solidFill>
                </a:uFill>
              </a:rPr>
              <a:t>Limite</a:t>
            </a:r>
            <a:r>
              <a:rPr sz="4100" u="heavy" spc="-290" dirty="0">
                <a:uFill>
                  <a:solidFill>
                    <a:srgbClr val="03215C"/>
                  </a:solidFill>
                </a:uFill>
              </a:rPr>
              <a:t> </a:t>
            </a:r>
            <a:r>
              <a:rPr sz="4100" u="heavy" spc="-235" dirty="0">
                <a:uFill>
                  <a:solidFill>
                    <a:srgbClr val="03215C"/>
                  </a:solidFill>
                </a:uFill>
              </a:rPr>
              <a:t>Global</a:t>
            </a:r>
            <a:r>
              <a:rPr sz="4100" u="heavy" spc="-285" dirty="0">
                <a:uFill>
                  <a:solidFill>
                    <a:srgbClr val="03215C"/>
                  </a:solidFill>
                </a:uFill>
              </a:rPr>
              <a:t> </a:t>
            </a:r>
            <a:r>
              <a:rPr sz="4100" u="heavy" spc="-55" dirty="0">
                <a:uFill>
                  <a:solidFill>
                    <a:srgbClr val="03215C"/>
                  </a:solidFill>
                </a:uFill>
              </a:rPr>
              <a:t>-</a:t>
            </a:r>
            <a:r>
              <a:rPr sz="4100" u="heavy" spc="-290" dirty="0">
                <a:uFill>
                  <a:solidFill>
                    <a:srgbClr val="03215C"/>
                  </a:solidFill>
                </a:uFill>
              </a:rPr>
              <a:t> </a:t>
            </a:r>
            <a:r>
              <a:rPr sz="4100" u="heavy" spc="-370" dirty="0">
                <a:uFill>
                  <a:solidFill>
                    <a:srgbClr val="03215C"/>
                  </a:solidFill>
                </a:uFill>
              </a:rPr>
              <a:t>Pessoa</a:t>
            </a:r>
            <a:r>
              <a:rPr sz="4100" u="heavy" spc="-285" dirty="0">
                <a:uFill>
                  <a:solidFill>
                    <a:srgbClr val="03215C"/>
                  </a:solidFill>
                </a:uFill>
              </a:rPr>
              <a:t> </a:t>
            </a:r>
            <a:r>
              <a:rPr sz="4100" u="heavy" spc="-370" dirty="0">
                <a:uFill>
                  <a:solidFill>
                    <a:srgbClr val="03215C"/>
                  </a:solidFill>
                </a:uFill>
              </a:rPr>
              <a:t>Física</a:t>
            </a:r>
            <a:endParaRPr sz="4100"/>
          </a:p>
        </p:txBody>
      </p:sp>
      <p:grpSp>
        <p:nvGrpSpPr>
          <p:cNvPr id="3" name="object 3"/>
          <p:cNvGrpSpPr/>
          <p:nvPr/>
        </p:nvGrpSpPr>
        <p:grpSpPr>
          <a:xfrm>
            <a:off x="5877560" y="2890744"/>
            <a:ext cx="3266440" cy="5650230"/>
            <a:chOff x="5849870" y="2901883"/>
            <a:chExt cx="3266440" cy="5650230"/>
          </a:xfrm>
        </p:grpSpPr>
        <p:sp>
          <p:nvSpPr>
            <p:cNvPr id="4" name="object 4"/>
            <p:cNvSpPr/>
            <p:nvPr/>
          </p:nvSpPr>
          <p:spPr>
            <a:xfrm>
              <a:off x="7125427" y="5659415"/>
              <a:ext cx="1919605" cy="142875"/>
            </a:xfrm>
            <a:custGeom>
              <a:avLst/>
              <a:gdLst/>
              <a:ahLst/>
              <a:cxnLst/>
              <a:rect l="l" t="t" r="r" b="b"/>
              <a:pathLst>
                <a:path w="1919604" h="142875">
                  <a:moveTo>
                    <a:pt x="0" y="0"/>
                  </a:moveTo>
                  <a:lnTo>
                    <a:pt x="1919456" y="0"/>
                  </a:lnTo>
                  <a:lnTo>
                    <a:pt x="1919456" y="142874"/>
                  </a:lnTo>
                  <a:lnTo>
                    <a:pt x="0" y="142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9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59560" y="5516540"/>
              <a:ext cx="285750" cy="428625"/>
            </a:xfrm>
            <a:custGeom>
              <a:avLst/>
              <a:gdLst/>
              <a:ahLst/>
              <a:cxnLst/>
              <a:rect l="l" t="t" r="r" b="b"/>
              <a:pathLst>
                <a:path w="285750" h="428625">
                  <a:moveTo>
                    <a:pt x="0" y="0"/>
                  </a:moveTo>
                  <a:lnTo>
                    <a:pt x="285323" y="214312"/>
                  </a:lnTo>
                  <a:lnTo>
                    <a:pt x="0" y="428625"/>
                  </a:lnTo>
                </a:path>
              </a:pathLst>
            </a:custGeom>
            <a:ln w="142727">
              <a:solidFill>
                <a:srgbClr val="FE9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21525" y="2973320"/>
              <a:ext cx="1203325" cy="2759075"/>
            </a:xfrm>
            <a:custGeom>
              <a:avLst/>
              <a:gdLst/>
              <a:ahLst/>
              <a:cxnLst/>
              <a:rect l="l" t="t" r="r" b="b"/>
              <a:pathLst>
                <a:path w="1203325" h="2759075">
                  <a:moveTo>
                    <a:pt x="0" y="0"/>
                  </a:moveTo>
                  <a:lnTo>
                    <a:pt x="1202945" y="2759077"/>
                  </a:lnTo>
                </a:path>
              </a:pathLst>
            </a:custGeom>
            <a:ln w="142780">
              <a:solidFill>
                <a:srgbClr val="FE9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21307" y="5730483"/>
              <a:ext cx="1224280" cy="2750185"/>
            </a:xfrm>
            <a:custGeom>
              <a:avLst/>
              <a:gdLst/>
              <a:ahLst/>
              <a:cxnLst/>
              <a:rect l="l" t="t" r="r" b="b"/>
              <a:pathLst>
                <a:path w="1224279" h="2750184">
                  <a:moveTo>
                    <a:pt x="0" y="2749873"/>
                  </a:moveTo>
                  <a:lnTo>
                    <a:pt x="1223838" y="0"/>
                  </a:lnTo>
                </a:path>
              </a:pathLst>
            </a:custGeom>
            <a:ln w="142780">
              <a:solidFill>
                <a:srgbClr val="FE9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104043" y="3279970"/>
            <a:ext cx="32258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spc="-370" dirty="0">
                <a:solidFill>
                  <a:srgbClr val="03215C"/>
                </a:solidFill>
                <a:latin typeface="Arial Black"/>
                <a:cs typeface="Arial Black"/>
              </a:rPr>
              <a:t>+</a:t>
            </a:r>
            <a:endParaRPr sz="4100" dirty="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04043" y="4669248"/>
            <a:ext cx="32258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spc="-370" dirty="0">
                <a:solidFill>
                  <a:srgbClr val="03215C"/>
                </a:solidFill>
                <a:latin typeface="Arial Black"/>
                <a:cs typeface="Arial Black"/>
              </a:rPr>
              <a:t>+</a:t>
            </a:r>
            <a:endParaRPr sz="4100" dirty="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04043" y="6058525"/>
            <a:ext cx="32258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spc="-370" dirty="0">
                <a:solidFill>
                  <a:srgbClr val="03215C"/>
                </a:solidFill>
                <a:latin typeface="Arial Black"/>
                <a:cs typeface="Arial Black"/>
              </a:rPr>
              <a:t>+</a:t>
            </a:r>
            <a:endParaRPr sz="4100" dirty="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04043" y="7447800"/>
            <a:ext cx="32258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spc="-370" dirty="0">
                <a:solidFill>
                  <a:srgbClr val="03215C"/>
                </a:solidFill>
                <a:latin typeface="Arial Black"/>
                <a:cs typeface="Arial Black"/>
              </a:rPr>
              <a:t>+</a:t>
            </a:r>
            <a:endParaRPr sz="4100" dirty="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48404" y="2550046"/>
            <a:ext cx="4437380" cy="798830"/>
          </a:xfrm>
          <a:prstGeom prst="rect">
            <a:avLst/>
          </a:prstGeom>
          <a:ln w="39718">
            <a:solidFill>
              <a:srgbClr val="003675"/>
            </a:solidFill>
          </a:ln>
        </p:spPr>
        <p:txBody>
          <a:bodyPr vert="horz" wrap="square" lIns="0" tIns="11683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19"/>
              </a:spcBef>
            </a:pPr>
            <a:r>
              <a:rPr sz="3500" spc="-375" dirty="0">
                <a:solidFill>
                  <a:srgbClr val="66A612"/>
                </a:solidFill>
                <a:latin typeface="Arial Black"/>
                <a:cs typeface="Arial Black"/>
              </a:rPr>
              <a:t>FDCA</a:t>
            </a:r>
            <a:endParaRPr sz="3500" dirty="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48404" y="3942854"/>
            <a:ext cx="4437380" cy="798830"/>
          </a:xfrm>
          <a:prstGeom prst="rect">
            <a:avLst/>
          </a:prstGeom>
          <a:ln w="39718">
            <a:solidFill>
              <a:srgbClr val="003675"/>
            </a:solidFill>
          </a:ln>
        </p:spPr>
        <p:txBody>
          <a:bodyPr vert="horz" wrap="square" lIns="0" tIns="1333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0"/>
              </a:spcBef>
            </a:pPr>
            <a:r>
              <a:rPr sz="3500" spc="-305" dirty="0">
                <a:solidFill>
                  <a:srgbClr val="66A612"/>
                </a:solidFill>
                <a:latin typeface="Arial Black"/>
                <a:cs typeface="Arial Black"/>
              </a:rPr>
              <a:t>FDPI</a:t>
            </a:r>
            <a:endParaRPr sz="3500" dirty="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48404" y="5332132"/>
            <a:ext cx="4437380" cy="798830"/>
          </a:xfrm>
          <a:prstGeom prst="rect">
            <a:avLst/>
          </a:prstGeom>
          <a:ln w="39718">
            <a:solidFill>
              <a:srgbClr val="003675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0"/>
              </a:spcBef>
            </a:pPr>
            <a:r>
              <a:rPr sz="3500" spc="-325" dirty="0">
                <a:solidFill>
                  <a:srgbClr val="66A612"/>
                </a:solidFill>
                <a:latin typeface="Arial Black"/>
                <a:cs typeface="Arial Black"/>
              </a:rPr>
              <a:t>AUDIOVISUAL</a:t>
            </a:r>
            <a:endParaRPr sz="3500" dirty="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48404" y="6721409"/>
            <a:ext cx="4437380" cy="798830"/>
          </a:xfrm>
          <a:prstGeom prst="rect">
            <a:avLst/>
          </a:prstGeom>
          <a:ln w="39718">
            <a:solidFill>
              <a:srgbClr val="003675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1184910">
              <a:lnSpc>
                <a:spcPct val="100000"/>
              </a:lnSpc>
              <a:spcBef>
                <a:spcPts val="950"/>
              </a:spcBef>
            </a:pPr>
            <a:r>
              <a:rPr sz="3500" spc="-409" dirty="0">
                <a:solidFill>
                  <a:srgbClr val="66A612"/>
                </a:solidFill>
                <a:latin typeface="Arial Black"/>
                <a:cs typeface="Arial Black"/>
              </a:rPr>
              <a:t>CULTURA</a:t>
            </a:r>
            <a:endParaRPr sz="3500" dirty="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48404" y="8110687"/>
            <a:ext cx="4437380" cy="798830"/>
          </a:xfrm>
          <a:prstGeom prst="rect">
            <a:avLst/>
          </a:prstGeom>
          <a:ln w="39718">
            <a:solidFill>
              <a:srgbClr val="003675"/>
            </a:solidFill>
          </a:ln>
        </p:spPr>
        <p:txBody>
          <a:bodyPr vert="horz" wrap="square" lIns="0" tIns="129540" rIns="0" bIns="0" rtlCol="0">
            <a:spAutoFit/>
          </a:bodyPr>
          <a:lstStyle/>
          <a:p>
            <a:pPr marL="1253490">
              <a:lnSpc>
                <a:spcPct val="100000"/>
              </a:lnSpc>
              <a:spcBef>
                <a:spcPts val="1020"/>
              </a:spcBef>
            </a:pPr>
            <a:r>
              <a:rPr sz="3500" spc="-475" dirty="0">
                <a:solidFill>
                  <a:srgbClr val="66A612"/>
                </a:solidFill>
                <a:latin typeface="Arial Black"/>
                <a:cs typeface="Arial Black"/>
              </a:rPr>
              <a:t>ESPORTE</a:t>
            </a:r>
            <a:endParaRPr sz="3500" dirty="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620841" y="5162408"/>
            <a:ext cx="7762240" cy="1111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00"/>
              </a:lnSpc>
              <a:spcBef>
                <a:spcPts val="100"/>
              </a:spcBef>
            </a:pPr>
            <a:r>
              <a:rPr sz="3100" spc="-165" dirty="0">
                <a:solidFill>
                  <a:srgbClr val="66A612"/>
                </a:solidFill>
                <a:latin typeface="Arial Black"/>
                <a:cs typeface="Arial Black"/>
              </a:rPr>
              <a:t>Somatório</a:t>
            </a:r>
            <a:r>
              <a:rPr sz="3100" spc="-215" dirty="0">
                <a:solidFill>
                  <a:srgbClr val="66A612"/>
                </a:solidFill>
                <a:latin typeface="Arial Black"/>
                <a:cs typeface="Arial Black"/>
              </a:rPr>
              <a:t> </a:t>
            </a:r>
            <a:r>
              <a:rPr sz="3100" spc="-290" dirty="0">
                <a:solidFill>
                  <a:srgbClr val="66A612"/>
                </a:solidFill>
                <a:latin typeface="Arial Black"/>
                <a:cs typeface="Arial Black"/>
              </a:rPr>
              <a:t>=</a:t>
            </a:r>
            <a:r>
              <a:rPr sz="3100" spc="-210" dirty="0">
                <a:solidFill>
                  <a:srgbClr val="66A612"/>
                </a:solidFill>
                <a:latin typeface="Arial Black"/>
                <a:cs typeface="Arial Black"/>
              </a:rPr>
              <a:t> </a:t>
            </a:r>
            <a:r>
              <a:rPr sz="3100" spc="-175" dirty="0">
                <a:solidFill>
                  <a:srgbClr val="66A612"/>
                </a:solidFill>
                <a:latin typeface="Arial Black"/>
                <a:cs typeface="Arial Black"/>
              </a:rPr>
              <a:t>até</a:t>
            </a:r>
            <a:r>
              <a:rPr sz="3100" spc="-210" dirty="0">
                <a:solidFill>
                  <a:srgbClr val="66A612"/>
                </a:solidFill>
                <a:latin typeface="Arial Black"/>
                <a:cs typeface="Arial Black"/>
              </a:rPr>
              <a:t> </a:t>
            </a:r>
            <a:r>
              <a:rPr sz="3100" spc="-235" dirty="0">
                <a:solidFill>
                  <a:srgbClr val="03215C"/>
                </a:solidFill>
                <a:latin typeface="Arial Black"/>
                <a:cs typeface="Arial Black"/>
              </a:rPr>
              <a:t>6%*</a:t>
            </a:r>
            <a:r>
              <a:rPr sz="3100" spc="-210" dirty="0">
                <a:solidFill>
                  <a:srgbClr val="03215C"/>
                </a:solidFill>
                <a:latin typeface="Arial Black"/>
                <a:cs typeface="Arial Black"/>
              </a:rPr>
              <a:t> </a:t>
            </a:r>
            <a:r>
              <a:rPr sz="3100" spc="-155" dirty="0">
                <a:solidFill>
                  <a:srgbClr val="66A612"/>
                </a:solidFill>
                <a:latin typeface="Arial Black"/>
                <a:cs typeface="Arial Black"/>
              </a:rPr>
              <a:t>do</a:t>
            </a:r>
            <a:r>
              <a:rPr sz="3100" spc="-210" dirty="0">
                <a:solidFill>
                  <a:srgbClr val="66A612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66A612"/>
                </a:solidFill>
                <a:latin typeface="Arial Black"/>
                <a:cs typeface="Arial Black"/>
              </a:rPr>
              <a:t>imposto</a:t>
            </a:r>
            <a:r>
              <a:rPr sz="3100" spc="-210" dirty="0">
                <a:solidFill>
                  <a:srgbClr val="66A612"/>
                </a:solidFill>
                <a:latin typeface="Arial Black"/>
                <a:cs typeface="Arial Black"/>
              </a:rPr>
              <a:t> </a:t>
            </a:r>
            <a:r>
              <a:rPr sz="3100" spc="-85" dirty="0">
                <a:solidFill>
                  <a:srgbClr val="66A612"/>
                </a:solidFill>
                <a:latin typeface="Arial Black"/>
                <a:cs typeface="Arial Black"/>
              </a:rPr>
              <a:t>devido </a:t>
            </a:r>
            <a:r>
              <a:rPr sz="3100" spc="-130" dirty="0">
                <a:solidFill>
                  <a:srgbClr val="66A612"/>
                </a:solidFill>
                <a:latin typeface="Arial Black"/>
                <a:cs typeface="Arial Black"/>
              </a:rPr>
              <a:t>apurado</a:t>
            </a:r>
            <a:r>
              <a:rPr sz="3100" spc="-204" dirty="0">
                <a:solidFill>
                  <a:srgbClr val="66A612"/>
                </a:solidFill>
                <a:latin typeface="Arial Black"/>
                <a:cs typeface="Arial Black"/>
              </a:rPr>
              <a:t> </a:t>
            </a:r>
            <a:r>
              <a:rPr sz="3100" spc="-135" dirty="0">
                <a:solidFill>
                  <a:srgbClr val="66A612"/>
                </a:solidFill>
                <a:latin typeface="Arial Black"/>
                <a:cs typeface="Arial Black"/>
              </a:rPr>
              <a:t>na</a:t>
            </a:r>
            <a:r>
              <a:rPr sz="3100" spc="-200" dirty="0">
                <a:solidFill>
                  <a:srgbClr val="66A612"/>
                </a:solidFill>
                <a:latin typeface="Arial Black"/>
                <a:cs typeface="Arial Black"/>
              </a:rPr>
              <a:t> </a:t>
            </a:r>
            <a:r>
              <a:rPr sz="3100" spc="-290" dirty="0">
                <a:solidFill>
                  <a:srgbClr val="66A612"/>
                </a:solidFill>
                <a:latin typeface="Arial Black"/>
                <a:cs typeface="Arial Black"/>
              </a:rPr>
              <a:t>DIRPF</a:t>
            </a:r>
            <a:endParaRPr sz="3100" dirty="0">
              <a:latin typeface="Arial Black"/>
              <a:cs typeface="Arial Black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7831" y="417576"/>
            <a:ext cx="11835383" cy="9265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495799" y="8114722"/>
            <a:ext cx="4547235" cy="2011680"/>
          </a:xfrm>
          <a:custGeom>
            <a:avLst/>
            <a:gdLst/>
            <a:ahLst/>
            <a:cxnLst/>
            <a:rect l="l" t="t" r="r" b="b"/>
            <a:pathLst>
              <a:path w="4547234" h="2011679">
                <a:moveTo>
                  <a:pt x="4547143" y="2011155"/>
                </a:moveTo>
                <a:lnTo>
                  <a:pt x="0" y="2011155"/>
                </a:lnTo>
                <a:lnTo>
                  <a:pt x="0" y="0"/>
                </a:lnTo>
                <a:lnTo>
                  <a:pt x="4547143" y="0"/>
                </a:lnTo>
                <a:lnTo>
                  <a:pt x="4547143" y="20111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3"/>
            <a:ext cx="18288000" cy="1359535"/>
            <a:chOff x="0" y="3"/>
            <a:chExt cx="18288000" cy="1359535"/>
          </a:xfrm>
        </p:grpSpPr>
        <p:sp>
          <p:nvSpPr>
            <p:cNvPr id="6" name="object 6"/>
            <p:cNvSpPr/>
            <p:nvPr/>
          </p:nvSpPr>
          <p:spPr>
            <a:xfrm>
              <a:off x="0" y="216012"/>
              <a:ext cx="18288000" cy="1143000"/>
            </a:xfrm>
            <a:custGeom>
              <a:avLst/>
              <a:gdLst/>
              <a:ahLst/>
              <a:cxnLst/>
              <a:rect l="l" t="t" r="r" b="b"/>
              <a:pathLst>
                <a:path w="18288000" h="1143000">
                  <a:moveTo>
                    <a:pt x="0" y="0"/>
                  </a:moveTo>
                  <a:lnTo>
                    <a:pt x="18288001" y="0"/>
                  </a:lnTo>
                  <a:lnTo>
                    <a:pt x="18288001" y="1142999"/>
                  </a:lnTo>
                  <a:lnTo>
                    <a:pt x="0" y="1142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21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"/>
              <a:ext cx="18287999" cy="438149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372603"/>
            <a:ext cx="8315324" cy="91439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90420" y="9615496"/>
            <a:ext cx="2219324" cy="51434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907894" y="9482854"/>
            <a:ext cx="647699" cy="647699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Destinação do IR - Possibilidades Pessoa Física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536677" y="2930445"/>
            <a:ext cx="5694680" cy="1247140"/>
          </a:xfrm>
          <a:prstGeom prst="rect">
            <a:avLst/>
          </a:prstGeom>
          <a:solidFill>
            <a:srgbClr val="A2B6CA"/>
          </a:solidFill>
          <a:ln w="39717">
            <a:solidFill>
              <a:srgbClr val="000000"/>
            </a:solidFill>
          </a:ln>
        </p:spPr>
        <p:txBody>
          <a:bodyPr vert="horz" wrap="square" lIns="0" tIns="1289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15"/>
              </a:spcBef>
            </a:pPr>
            <a:r>
              <a:rPr sz="2600" spc="-110" dirty="0">
                <a:solidFill>
                  <a:srgbClr val="03215C"/>
                </a:solidFill>
                <a:latin typeface="Arial Black"/>
                <a:cs typeface="Arial Black"/>
              </a:rPr>
              <a:t>No</a:t>
            </a:r>
            <a:r>
              <a:rPr sz="2600" spc="-190" dirty="0">
                <a:solidFill>
                  <a:srgbClr val="03215C"/>
                </a:solidFill>
                <a:latin typeface="Arial Black"/>
                <a:cs typeface="Arial Black"/>
              </a:rPr>
              <a:t> </a:t>
            </a:r>
            <a:r>
              <a:rPr sz="2600" spc="-100" dirty="0">
                <a:solidFill>
                  <a:srgbClr val="03215C"/>
                </a:solidFill>
                <a:latin typeface="Arial Black"/>
                <a:cs typeface="Arial Black"/>
              </a:rPr>
              <a:t>ano-</a:t>
            </a:r>
            <a:r>
              <a:rPr sz="2600" spc="-190" dirty="0">
                <a:solidFill>
                  <a:srgbClr val="03215C"/>
                </a:solidFill>
                <a:latin typeface="Arial Black"/>
                <a:cs typeface="Arial Black"/>
              </a:rPr>
              <a:t> </a:t>
            </a:r>
            <a:r>
              <a:rPr sz="2600" spc="-40" dirty="0">
                <a:solidFill>
                  <a:srgbClr val="03215C"/>
                </a:solidFill>
                <a:latin typeface="Arial Black"/>
                <a:cs typeface="Arial Black"/>
              </a:rPr>
              <a:t>calendário</a:t>
            </a:r>
            <a:endParaRPr sz="2600" dirty="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1430"/>
              </a:spcBef>
            </a:pPr>
            <a:r>
              <a:rPr sz="2600" spc="-275" dirty="0">
                <a:solidFill>
                  <a:srgbClr val="03215C"/>
                </a:solidFill>
                <a:latin typeface="Arial Black"/>
                <a:cs typeface="Arial Black"/>
              </a:rPr>
              <a:t>DIRETAMENTE</a:t>
            </a:r>
            <a:r>
              <a:rPr sz="2600" spc="-180" dirty="0">
                <a:solidFill>
                  <a:srgbClr val="03215C"/>
                </a:solidFill>
                <a:latin typeface="Arial Black"/>
                <a:cs typeface="Arial Black"/>
              </a:rPr>
              <a:t> </a:t>
            </a:r>
            <a:r>
              <a:rPr sz="2600" spc="-275" dirty="0">
                <a:solidFill>
                  <a:srgbClr val="03215C"/>
                </a:solidFill>
                <a:latin typeface="Arial Black"/>
                <a:cs typeface="Arial Black"/>
              </a:rPr>
              <a:t>AOS</a:t>
            </a:r>
            <a:r>
              <a:rPr sz="2600" spc="-180" dirty="0">
                <a:solidFill>
                  <a:srgbClr val="03215C"/>
                </a:solidFill>
                <a:latin typeface="Arial Black"/>
                <a:cs typeface="Arial Black"/>
              </a:rPr>
              <a:t> </a:t>
            </a:r>
            <a:r>
              <a:rPr sz="2600" spc="-30" dirty="0">
                <a:solidFill>
                  <a:srgbClr val="03215C"/>
                </a:solidFill>
                <a:latin typeface="Arial Black"/>
                <a:cs typeface="Arial Black"/>
              </a:rPr>
              <a:t>FUNDOS</a:t>
            </a:r>
            <a:endParaRPr sz="2600" dirty="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70872" y="2930445"/>
            <a:ext cx="5694680" cy="1247140"/>
          </a:xfrm>
          <a:prstGeom prst="rect">
            <a:avLst/>
          </a:prstGeom>
          <a:solidFill>
            <a:srgbClr val="C2D981"/>
          </a:solidFill>
          <a:ln w="39717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716280" marR="711835" algn="ctr">
              <a:lnSpc>
                <a:spcPct val="115700"/>
              </a:lnSpc>
              <a:spcBef>
                <a:spcPts val="235"/>
              </a:spcBef>
            </a:pPr>
            <a:r>
              <a:rPr sz="1800" spc="-80" dirty="0">
                <a:solidFill>
                  <a:srgbClr val="572825"/>
                </a:solidFill>
                <a:latin typeface="Arial Black"/>
                <a:cs typeface="Arial Black"/>
              </a:rPr>
              <a:t>Diretamente</a:t>
            </a:r>
            <a:r>
              <a:rPr sz="1800" spc="-105" dirty="0">
                <a:solidFill>
                  <a:srgbClr val="572825"/>
                </a:solidFill>
                <a:latin typeface="Arial Black"/>
                <a:cs typeface="Arial Black"/>
              </a:rPr>
              <a:t> </a:t>
            </a:r>
            <a:r>
              <a:rPr sz="1800" spc="-75" dirty="0">
                <a:solidFill>
                  <a:srgbClr val="572825"/>
                </a:solidFill>
                <a:latin typeface="Arial Black"/>
                <a:cs typeface="Arial Black"/>
              </a:rPr>
              <a:t>na</a:t>
            </a:r>
            <a:r>
              <a:rPr sz="1800" spc="-100" dirty="0">
                <a:solidFill>
                  <a:srgbClr val="572825"/>
                </a:solidFill>
                <a:latin typeface="Arial Black"/>
                <a:cs typeface="Arial Black"/>
              </a:rPr>
              <a:t> </a:t>
            </a:r>
            <a:r>
              <a:rPr sz="1800" spc="-135" dirty="0">
                <a:solidFill>
                  <a:srgbClr val="572825"/>
                </a:solidFill>
                <a:latin typeface="Arial Black"/>
                <a:cs typeface="Arial Black"/>
              </a:rPr>
              <a:t>Declaração</a:t>
            </a:r>
            <a:r>
              <a:rPr sz="1800" spc="-100" dirty="0">
                <a:solidFill>
                  <a:srgbClr val="572825"/>
                </a:solidFill>
                <a:latin typeface="Arial Black"/>
                <a:cs typeface="Arial Black"/>
              </a:rPr>
              <a:t> </a:t>
            </a:r>
            <a:r>
              <a:rPr sz="1800" spc="-120" dirty="0">
                <a:solidFill>
                  <a:srgbClr val="572825"/>
                </a:solidFill>
                <a:latin typeface="Arial Black"/>
                <a:cs typeface="Arial Black"/>
              </a:rPr>
              <a:t>de</a:t>
            </a:r>
            <a:r>
              <a:rPr sz="1800" spc="-100" dirty="0">
                <a:solidFill>
                  <a:srgbClr val="572825"/>
                </a:solidFill>
                <a:latin typeface="Arial Black"/>
                <a:cs typeface="Arial Black"/>
              </a:rPr>
              <a:t> </a:t>
            </a:r>
            <a:r>
              <a:rPr sz="1800" spc="-70" dirty="0">
                <a:solidFill>
                  <a:srgbClr val="572825"/>
                </a:solidFill>
                <a:latin typeface="Arial Black"/>
                <a:cs typeface="Arial Black"/>
              </a:rPr>
              <a:t>Ajuste </a:t>
            </a:r>
            <a:r>
              <a:rPr sz="1800" spc="-85" dirty="0">
                <a:solidFill>
                  <a:srgbClr val="572825"/>
                </a:solidFill>
                <a:latin typeface="Arial Black"/>
                <a:cs typeface="Arial Black"/>
              </a:rPr>
              <a:t>Anual</a:t>
            </a:r>
            <a:r>
              <a:rPr sz="1800" spc="-114" dirty="0">
                <a:solidFill>
                  <a:srgbClr val="572825"/>
                </a:solidFill>
                <a:latin typeface="Arial Black"/>
                <a:cs typeface="Arial Black"/>
              </a:rPr>
              <a:t> </a:t>
            </a:r>
            <a:r>
              <a:rPr sz="1800" spc="-30" dirty="0">
                <a:solidFill>
                  <a:srgbClr val="572825"/>
                </a:solidFill>
                <a:latin typeface="Arial Black"/>
                <a:cs typeface="Arial Black"/>
              </a:rPr>
              <a:t>-</a:t>
            </a:r>
            <a:r>
              <a:rPr sz="1800" spc="-114" dirty="0">
                <a:solidFill>
                  <a:srgbClr val="572825"/>
                </a:solidFill>
                <a:latin typeface="Arial Black"/>
                <a:cs typeface="Arial Black"/>
              </a:rPr>
              <a:t> </a:t>
            </a:r>
            <a:r>
              <a:rPr sz="1800" spc="-90" dirty="0">
                <a:solidFill>
                  <a:srgbClr val="572825"/>
                </a:solidFill>
                <a:latin typeface="Arial Black"/>
                <a:cs typeface="Arial Black"/>
              </a:rPr>
              <a:t>Modelo</a:t>
            </a:r>
            <a:r>
              <a:rPr sz="1800" spc="-114" dirty="0">
                <a:solidFill>
                  <a:srgbClr val="572825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572825"/>
                </a:solidFill>
                <a:latin typeface="Arial Black"/>
                <a:cs typeface="Arial Black"/>
              </a:rPr>
              <a:t>Completo</a:t>
            </a:r>
            <a:endParaRPr sz="1800" dirty="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815"/>
              </a:spcBef>
            </a:pPr>
            <a:r>
              <a:rPr sz="2600" spc="-254" dirty="0">
                <a:solidFill>
                  <a:srgbClr val="572825"/>
                </a:solidFill>
                <a:latin typeface="Arial Black"/>
                <a:cs typeface="Arial Black"/>
              </a:rPr>
              <a:t>FDCA</a:t>
            </a:r>
            <a:r>
              <a:rPr sz="2600" spc="-190" dirty="0">
                <a:solidFill>
                  <a:srgbClr val="572825"/>
                </a:solidFill>
                <a:latin typeface="Arial Black"/>
                <a:cs typeface="Arial Black"/>
              </a:rPr>
              <a:t> </a:t>
            </a:r>
            <a:r>
              <a:rPr sz="2600" spc="-215" dirty="0">
                <a:solidFill>
                  <a:srgbClr val="572825"/>
                </a:solidFill>
                <a:latin typeface="Arial Black"/>
                <a:cs typeface="Arial Black"/>
              </a:rPr>
              <a:t>e</a:t>
            </a:r>
            <a:r>
              <a:rPr sz="2600" spc="-190" dirty="0">
                <a:solidFill>
                  <a:srgbClr val="572825"/>
                </a:solidFill>
                <a:latin typeface="Arial Black"/>
                <a:cs typeface="Arial Black"/>
              </a:rPr>
              <a:t> </a:t>
            </a:r>
            <a:r>
              <a:rPr sz="2600" spc="-20" dirty="0">
                <a:solidFill>
                  <a:srgbClr val="572825"/>
                </a:solidFill>
                <a:latin typeface="Arial Black"/>
                <a:cs typeface="Arial Black"/>
              </a:rPr>
              <a:t>FDPI</a:t>
            </a:r>
            <a:endParaRPr sz="2600" dirty="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268115" y="7596792"/>
            <a:ext cx="2197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35" dirty="0">
                <a:solidFill>
                  <a:srgbClr val="FFFFFF"/>
                </a:solidFill>
                <a:latin typeface="Arial Black"/>
                <a:cs typeface="Arial Black"/>
              </a:rPr>
              <a:t>*</a:t>
            </a:r>
            <a:endParaRPr sz="2800">
              <a:latin typeface="Arial Black"/>
              <a:cs typeface="Arial Black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096353" y="4572955"/>
            <a:ext cx="572135" cy="972185"/>
            <a:chOff x="5096353" y="4572955"/>
            <a:chExt cx="572135" cy="972185"/>
          </a:xfrm>
        </p:grpSpPr>
        <p:sp>
          <p:nvSpPr>
            <p:cNvPr id="17" name="object 17"/>
            <p:cNvSpPr/>
            <p:nvPr/>
          </p:nvSpPr>
          <p:spPr>
            <a:xfrm>
              <a:off x="5382263" y="4572955"/>
              <a:ext cx="0" cy="900430"/>
            </a:xfrm>
            <a:custGeom>
              <a:avLst/>
              <a:gdLst/>
              <a:ahLst/>
              <a:cxnLst/>
              <a:rect l="l" t="t" r="r" b="b"/>
              <a:pathLst>
                <a:path h="900429">
                  <a:moveTo>
                    <a:pt x="0" y="0"/>
                  </a:moveTo>
                  <a:lnTo>
                    <a:pt x="0" y="899959"/>
                  </a:lnTo>
                </a:path>
              </a:pathLst>
            </a:custGeom>
            <a:ln w="143336">
              <a:solidFill>
                <a:srgbClr val="0321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167950" y="5186245"/>
              <a:ext cx="428625" cy="287020"/>
            </a:xfrm>
            <a:custGeom>
              <a:avLst/>
              <a:gdLst/>
              <a:ahLst/>
              <a:cxnLst/>
              <a:rect l="l" t="t" r="r" b="b"/>
              <a:pathLst>
                <a:path w="428625" h="287020">
                  <a:moveTo>
                    <a:pt x="428625" y="0"/>
                  </a:moveTo>
                  <a:lnTo>
                    <a:pt x="214312" y="286672"/>
                  </a:lnTo>
                  <a:lnTo>
                    <a:pt x="0" y="0"/>
                  </a:lnTo>
                </a:path>
              </a:pathLst>
            </a:custGeom>
            <a:ln w="143017">
              <a:solidFill>
                <a:srgbClr val="0321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3650445" y="4572955"/>
            <a:ext cx="572135" cy="972185"/>
            <a:chOff x="13650445" y="4572955"/>
            <a:chExt cx="572135" cy="972185"/>
          </a:xfrm>
        </p:grpSpPr>
        <p:sp>
          <p:nvSpPr>
            <p:cNvPr id="20" name="object 20"/>
            <p:cNvSpPr/>
            <p:nvPr/>
          </p:nvSpPr>
          <p:spPr>
            <a:xfrm>
              <a:off x="13936355" y="4572955"/>
              <a:ext cx="0" cy="900430"/>
            </a:xfrm>
            <a:custGeom>
              <a:avLst/>
              <a:gdLst/>
              <a:ahLst/>
              <a:cxnLst/>
              <a:rect l="l" t="t" r="r" b="b"/>
              <a:pathLst>
                <a:path h="900429">
                  <a:moveTo>
                    <a:pt x="0" y="0"/>
                  </a:moveTo>
                  <a:lnTo>
                    <a:pt x="0" y="899959"/>
                  </a:lnTo>
                </a:path>
              </a:pathLst>
            </a:custGeom>
            <a:ln w="143336">
              <a:solidFill>
                <a:srgbClr val="5728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722042" y="5186245"/>
              <a:ext cx="428625" cy="287020"/>
            </a:xfrm>
            <a:custGeom>
              <a:avLst/>
              <a:gdLst/>
              <a:ahLst/>
              <a:cxnLst/>
              <a:rect l="l" t="t" r="r" b="b"/>
              <a:pathLst>
                <a:path w="428625" h="287020">
                  <a:moveTo>
                    <a:pt x="428624" y="0"/>
                  </a:moveTo>
                  <a:lnTo>
                    <a:pt x="214312" y="286672"/>
                  </a:lnTo>
                  <a:lnTo>
                    <a:pt x="0" y="0"/>
                  </a:lnTo>
                </a:path>
              </a:pathLst>
            </a:custGeom>
            <a:ln w="143017">
              <a:solidFill>
                <a:srgbClr val="5728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27831" y="417576"/>
            <a:ext cx="11835383" cy="92659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7B2D3747-CA18-1BC6-3924-4436DEEE47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6676" y="5633170"/>
            <a:ext cx="13328875" cy="2933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4381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781673"/>
            <a:ext cx="8118803" cy="5053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90420" y="9615492"/>
            <a:ext cx="2219324" cy="5143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907894" y="9482853"/>
            <a:ext cx="647699" cy="6476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18031" y="3346703"/>
            <a:ext cx="16328135" cy="366064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27831" y="417576"/>
            <a:ext cx="11835383" cy="9265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6839" y="3624820"/>
            <a:ext cx="7238939" cy="38808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15105" y="4275501"/>
            <a:ext cx="11991975" cy="479107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35" dirty="0"/>
              <a:t>Preenchimento</a:t>
            </a:r>
            <a:r>
              <a:rPr spc="-315" dirty="0"/>
              <a:t> </a:t>
            </a:r>
            <a:r>
              <a:rPr spc="-254" dirty="0"/>
              <a:t>da</a:t>
            </a:r>
            <a:r>
              <a:rPr spc="-310" dirty="0"/>
              <a:t> </a:t>
            </a:r>
            <a:r>
              <a:rPr spc="-340" dirty="0"/>
              <a:t>Declaração</a:t>
            </a: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00174" y="2879190"/>
            <a:ext cx="161925" cy="16192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771600" y="2660178"/>
            <a:ext cx="762571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290" dirty="0">
                <a:solidFill>
                  <a:srgbClr val="66A612"/>
                </a:solidFill>
                <a:latin typeface="Arial Black"/>
                <a:cs typeface="Arial Black"/>
              </a:rPr>
              <a:t>Doações</a:t>
            </a:r>
            <a:r>
              <a:rPr sz="3500" spc="-235" dirty="0">
                <a:solidFill>
                  <a:srgbClr val="66A612"/>
                </a:solidFill>
                <a:latin typeface="Arial Black"/>
                <a:cs typeface="Arial Black"/>
              </a:rPr>
              <a:t> </a:t>
            </a:r>
            <a:r>
              <a:rPr sz="3500" spc="-114" dirty="0">
                <a:solidFill>
                  <a:srgbClr val="66A612"/>
                </a:solidFill>
                <a:latin typeface="Arial Black"/>
                <a:cs typeface="Arial Black"/>
              </a:rPr>
              <a:t>durante</a:t>
            </a:r>
            <a:r>
              <a:rPr sz="3500" spc="-235" dirty="0">
                <a:solidFill>
                  <a:srgbClr val="66A612"/>
                </a:solidFill>
                <a:latin typeface="Arial Black"/>
                <a:cs typeface="Arial Black"/>
              </a:rPr>
              <a:t> </a:t>
            </a:r>
            <a:r>
              <a:rPr sz="3500" spc="-195" dirty="0">
                <a:solidFill>
                  <a:srgbClr val="66A612"/>
                </a:solidFill>
                <a:latin typeface="Arial Black"/>
                <a:cs typeface="Arial Black"/>
              </a:rPr>
              <a:t>o</a:t>
            </a:r>
            <a:r>
              <a:rPr sz="3500" spc="-229" dirty="0">
                <a:solidFill>
                  <a:srgbClr val="66A612"/>
                </a:solidFill>
                <a:latin typeface="Arial Black"/>
                <a:cs typeface="Arial Black"/>
              </a:rPr>
              <a:t> </a:t>
            </a:r>
            <a:r>
              <a:rPr sz="3500" spc="-140" dirty="0">
                <a:solidFill>
                  <a:srgbClr val="66A612"/>
                </a:solidFill>
                <a:latin typeface="Arial Black"/>
                <a:cs typeface="Arial Black"/>
              </a:rPr>
              <a:t>ano-</a:t>
            </a:r>
            <a:r>
              <a:rPr sz="3500" spc="-145" dirty="0">
                <a:solidFill>
                  <a:srgbClr val="66A612"/>
                </a:solidFill>
                <a:latin typeface="Arial Black"/>
                <a:cs typeface="Arial Black"/>
              </a:rPr>
              <a:t>calendário</a:t>
            </a:r>
            <a:endParaRPr sz="3500" dirty="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28700" y="7976972"/>
            <a:ext cx="905510" cy="419734"/>
            <a:chOff x="1028700" y="7976972"/>
            <a:chExt cx="905510" cy="419734"/>
          </a:xfrm>
        </p:grpSpPr>
        <p:sp>
          <p:nvSpPr>
            <p:cNvPr id="8" name="object 8"/>
            <p:cNvSpPr/>
            <p:nvPr/>
          </p:nvSpPr>
          <p:spPr>
            <a:xfrm>
              <a:off x="1028700" y="8186635"/>
              <a:ext cx="615950" cy="0"/>
            </a:xfrm>
            <a:custGeom>
              <a:avLst/>
              <a:gdLst/>
              <a:ahLst/>
              <a:cxnLst/>
              <a:rect l="l" t="t" r="r" b="b"/>
              <a:pathLst>
                <a:path w="615950">
                  <a:moveTo>
                    <a:pt x="0" y="0"/>
                  </a:moveTo>
                  <a:lnTo>
                    <a:pt x="615930" y="0"/>
                  </a:lnTo>
                </a:path>
              </a:pathLst>
            </a:custGeom>
            <a:ln w="104775">
              <a:solidFill>
                <a:srgbClr val="FF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70906" y="8029473"/>
              <a:ext cx="210820" cy="314325"/>
            </a:xfrm>
            <a:custGeom>
              <a:avLst/>
              <a:gdLst/>
              <a:ahLst/>
              <a:cxnLst/>
              <a:rect l="l" t="t" r="r" b="b"/>
              <a:pathLst>
                <a:path w="210819" h="314325">
                  <a:moveTo>
                    <a:pt x="0" y="314325"/>
                  </a:moveTo>
                  <a:lnTo>
                    <a:pt x="0" y="0"/>
                  </a:lnTo>
                  <a:lnTo>
                    <a:pt x="210206" y="157162"/>
                  </a:lnTo>
                  <a:lnTo>
                    <a:pt x="0" y="314325"/>
                  </a:lnTo>
                  <a:close/>
                </a:path>
              </a:pathLst>
            </a:custGeom>
            <a:solidFill>
              <a:srgbClr val="FF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70906" y="8029473"/>
              <a:ext cx="210820" cy="314325"/>
            </a:xfrm>
            <a:custGeom>
              <a:avLst/>
              <a:gdLst/>
              <a:ahLst/>
              <a:cxnLst/>
              <a:rect l="l" t="t" r="r" b="b"/>
              <a:pathLst>
                <a:path w="210819" h="314325">
                  <a:moveTo>
                    <a:pt x="0" y="0"/>
                  </a:moveTo>
                  <a:lnTo>
                    <a:pt x="210206" y="157162"/>
                  </a:lnTo>
                  <a:lnTo>
                    <a:pt x="0" y="314325"/>
                  </a:lnTo>
                  <a:lnTo>
                    <a:pt x="0" y="0"/>
                  </a:lnTo>
                  <a:close/>
                </a:path>
              </a:pathLst>
            </a:custGeom>
            <a:ln w="105001">
              <a:solidFill>
                <a:srgbClr val="FF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27831" y="417576"/>
            <a:ext cx="11835383" cy="9265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8010">
              <a:lnSpc>
                <a:spcPct val="100000"/>
              </a:lnSpc>
              <a:spcBef>
                <a:spcPts val="100"/>
              </a:spcBef>
            </a:pPr>
            <a:r>
              <a:rPr sz="4100" spc="-265" dirty="0"/>
              <a:t>Destinação</a:t>
            </a:r>
            <a:r>
              <a:rPr sz="4100" spc="-290" dirty="0"/>
              <a:t> </a:t>
            </a:r>
            <a:r>
              <a:rPr sz="4100" spc="-200" dirty="0"/>
              <a:t>do</a:t>
            </a:r>
            <a:r>
              <a:rPr sz="4100" spc="-290" dirty="0"/>
              <a:t> </a:t>
            </a:r>
            <a:r>
              <a:rPr sz="4100" spc="-420" dirty="0"/>
              <a:t>IRPF</a:t>
            </a:r>
            <a:r>
              <a:rPr sz="4100" spc="-290" dirty="0"/>
              <a:t> </a:t>
            </a:r>
            <a:r>
              <a:rPr sz="4100" spc="-175" dirty="0"/>
              <a:t>na</a:t>
            </a:r>
            <a:r>
              <a:rPr sz="4100" spc="-290" dirty="0"/>
              <a:t> </a:t>
            </a:r>
            <a:r>
              <a:rPr sz="4100" spc="-295" dirty="0"/>
              <a:t>Declaração</a:t>
            </a:r>
            <a:r>
              <a:rPr sz="4100" spc="-290" dirty="0"/>
              <a:t> </a:t>
            </a:r>
            <a:r>
              <a:rPr sz="4100" spc="-370" dirty="0"/>
              <a:t>Pessoa</a:t>
            </a:r>
            <a:r>
              <a:rPr sz="4100" spc="-290" dirty="0"/>
              <a:t> </a:t>
            </a:r>
            <a:r>
              <a:rPr sz="4100" spc="-370" dirty="0"/>
              <a:t>Física</a:t>
            </a:r>
            <a:endParaRPr sz="410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7831" y="417576"/>
            <a:ext cx="11835383" cy="92659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92B4299-1A1F-BB16-4025-7BC28F399D57}"/>
              </a:ext>
            </a:extLst>
          </p:cNvPr>
          <p:cNvSpPr txBox="1"/>
          <p:nvPr/>
        </p:nvSpPr>
        <p:spPr>
          <a:xfrm>
            <a:off x="3227831" y="4132071"/>
            <a:ext cx="11835383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00000"/>
              </a:lnSpc>
            </a:pPr>
            <a:r>
              <a:rPr lang="pt-BR" sz="3600" dirty="0">
                <a:solidFill>
                  <a:schemeClr val="tx2"/>
                </a:solidFill>
                <a:effectLst/>
                <a:latin typeface="Arial Black, sans-serif"/>
              </a:rPr>
              <a:t>A dedução não se aplica à pessoa física que:</a:t>
            </a:r>
            <a:endParaRPr lang="pt-BR" sz="3600" dirty="0">
              <a:solidFill>
                <a:schemeClr val="tx2"/>
              </a:solidFill>
              <a:effectLst/>
            </a:endParaRPr>
          </a:p>
          <a:p>
            <a:pPr algn="l" rtl="0">
              <a:lnSpc>
                <a:spcPct val="100000"/>
              </a:lnSpc>
            </a:pPr>
            <a:endParaRPr lang="pt-BR" sz="3200" dirty="0">
              <a:solidFill>
                <a:schemeClr val="tx2"/>
              </a:solidFill>
              <a:effectLst/>
            </a:endParaRPr>
          </a:p>
          <a:p>
            <a:pPr algn="l" rtl="0">
              <a:lnSpc>
                <a:spcPct val="100000"/>
              </a:lnSpc>
            </a:pPr>
            <a:r>
              <a:rPr lang="pt-BR" sz="3200" dirty="0">
                <a:solidFill>
                  <a:schemeClr val="tx2"/>
                </a:solidFill>
                <a:effectLst/>
                <a:latin typeface="Arial Black, sans-serif"/>
              </a:rPr>
              <a:t>a) utiliza o modelo simplificado de apuração;</a:t>
            </a:r>
            <a:endParaRPr lang="pt-BR" sz="3200" dirty="0">
              <a:solidFill>
                <a:schemeClr val="tx2"/>
              </a:solidFill>
              <a:effectLst/>
            </a:endParaRPr>
          </a:p>
          <a:p>
            <a:pPr algn="l" rtl="0">
              <a:lnSpc>
                <a:spcPct val="100000"/>
              </a:lnSpc>
            </a:pPr>
            <a:endParaRPr lang="pt-BR" sz="3200" dirty="0">
              <a:solidFill>
                <a:schemeClr val="tx2"/>
              </a:solidFill>
              <a:effectLst/>
            </a:endParaRPr>
          </a:p>
          <a:p>
            <a:pPr algn="l" rtl="0">
              <a:lnSpc>
                <a:spcPct val="100000"/>
              </a:lnSpc>
            </a:pPr>
            <a:r>
              <a:rPr lang="pt-BR" sz="3200" dirty="0">
                <a:solidFill>
                  <a:schemeClr val="tx2"/>
                </a:solidFill>
                <a:effectLst/>
                <a:latin typeface="Arial Black, sans-serif"/>
              </a:rPr>
              <a:t>b) entrega a declaração fora do prazo.</a:t>
            </a:r>
            <a:endParaRPr lang="pt-BR" sz="3200" dirty="0">
              <a:solidFill>
                <a:schemeClr val="tx2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18287999" cy="43716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48" y="9371614"/>
            <a:ext cx="8137693" cy="91538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817519" y="9614507"/>
            <a:ext cx="2219324" cy="5143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934992" y="9481872"/>
            <a:ext cx="647699" cy="6476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37152" y="1857867"/>
            <a:ext cx="13091033" cy="719948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27831" y="417576"/>
            <a:ext cx="11835383" cy="9265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</TotalTime>
  <Words>563</Words>
  <Application>Microsoft Office PowerPoint</Application>
  <PresentationFormat>Personalizar</PresentationFormat>
  <Paragraphs>73</Paragraphs>
  <Slides>22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 Black</vt:lpstr>
      <vt:lpstr>Arial Black, sans-serif</vt:lpstr>
      <vt:lpstr>Calibri</vt:lpstr>
      <vt:lpstr>Office Theme</vt:lpstr>
      <vt:lpstr>Apresentação do PowerPoint</vt:lpstr>
      <vt:lpstr>Destinação na Declaração do Imposto de Renda Pessoa Física (DIRPF)</vt:lpstr>
      <vt:lpstr>Quem pode fazer uso do incentivo fiscal para destinação do IR?</vt:lpstr>
      <vt:lpstr>Limite Global - Pessoa Física</vt:lpstr>
      <vt:lpstr>Destinação do IR - Possibilidades Pessoa Física</vt:lpstr>
      <vt:lpstr>Apresentação do PowerPoint</vt:lpstr>
      <vt:lpstr>Preenchimento da Declaração</vt:lpstr>
      <vt:lpstr>Destinação do IRPF na Declaração Pessoa Física</vt:lpstr>
      <vt:lpstr>Apresentação do PowerPoint</vt:lpstr>
      <vt:lpstr>Rendimentos Tributáveis (-) Deduções Legais:  Previdência Social  Dependentes  Despesas com Instrução  Despesas Médicas  Pensão Alimentícia   Livro Caixa = Base de Cálculo do IR  = IMPOSTO DEVIDO (6% destinação) (-) Imposto retido na fonte (-) Destinações = Imposto a PAGAR ou a RESTITUIR </vt:lpstr>
      <vt:lpstr>Limite Global de 6% - Situações Hipotéticas</vt:lpstr>
      <vt:lpstr>Apresentação do PowerPoint</vt:lpstr>
      <vt:lpstr>Apresentação do PowerPoint</vt:lpstr>
      <vt:lpstr>Apresentação do PowerPoint</vt:lpstr>
      <vt:lpstr>Apresentação do PowerPoint</vt:lpstr>
      <vt:lpstr>Resultado da Declaração = Imposto a pagar</vt:lpstr>
      <vt:lpstr>Resultado da Declaração = Imposto a pagar</vt:lpstr>
      <vt:lpstr>Resultado da Declaração = Imposto a Restituir</vt:lpstr>
      <vt:lpstr>Pagamento do valor destinado na Declaração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Campanha Destinação - Pessoa Física</dc:title>
  <dc:creator>Fernando</dc:creator>
  <cp:keywords>DAFOYEvtOOQ,BADZq2j3Q7I</cp:keywords>
  <cp:lastModifiedBy>Zumilson Custodio da Silva</cp:lastModifiedBy>
  <cp:revision>14</cp:revision>
  <dcterms:created xsi:type="dcterms:W3CDTF">2023-01-24T19:51:25Z</dcterms:created>
  <dcterms:modified xsi:type="dcterms:W3CDTF">2023-03-20T15:02:32Z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2022-11-04T00:00:00Z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2022-11-04T00:00:00Z</vt:filetime>
  </property>
</Properties>
</file>